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256" r:id="rId2"/>
    <p:sldId id="296" r:id="rId3"/>
    <p:sldId id="257" r:id="rId4"/>
    <p:sldId id="284" r:id="rId5"/>
    <p:sldId id="266" r:id="rId6"/>
    <p:sldId id="269" r:id="rId7"/>
    <p:sldId id="270" r:id="rId8"/>
    <p:sldId id="285" r:id="rId9"/>
    <p:sldId id="271" r:id="rId10"/>
    <p:sldId id="287" r:id="rId11"/>
    <p:sldId id="288" r:id="rId12"/>
    <p:sldId id="259" r:id="rId13"/>
    <p:sldId id="263" r:id="rId14"/>
    <p:sldId id="289" r:id="rId15"/>
    <p:sldId id="264" r:id="rId16"/>
    <p:sldId id="290" r:id="rId17"/>
    <p:sldId id="265" r:id="rId18"/>
    <p:sldId id="291" r:id="rId19"/>
    <p:sldId id="297" r:id="rId20"/>
    <p:sldId id="300" r:id="rId21"/>
    <p:sldId id="319" r:id="rId22"/>
    <p:sldId id="318" r:id="rId23"/>
    <p:sldId id="315" r:id="rId24"/>
    <p:sldId id="316" r:id="rId25"/>
    <p:sldId id="317" r:id="rId26"/>
    <p:sldId id="307" r:id="rId27"/>
    <p:sldId id="308" r:id="rId28"/>
    <p:sldId id="309" r:id="rId29"/>
    <p:sldId id="298" r:id="rId30"/>
    <p:sldId id="299" r:id="rId31"/>
    <p:sldId id="302" r:id="rId32"/>
    <p:sldId id="306" r:id="rId33"/>
    <p:sldId id="303" r:id="rId34"/>
    <p:sldId id="304" r:id="rId35"/>
    <p:sldId id="305" r:id="rId36"/>
    <p:sldId id="260" r:id="rId37"/>
    <p:sldId id="292" r:id="rId38"/>
    <p:sldId id="294" r:id="rId39"/>
    <p:sldId id="293" r:id="rId40"/>
    <p:sldId id="321" r:id="rId41"/>
    <p:sldId id="320" r:id="rId42"/>
    <p:sldId id="272" r:id="rId43"/>
    <p:sldId id="278" r:id="rId44"/>
    <p:sldId id="279" r:id="rId45"/>
    <p:sldId id="280" r:id="rId46"/>
    <p:sldId id="283" r:id="rId47"/>
    <p:sldId id="273" r:id="rId48"/>
    <p:sldId id="282" r:id="rId49"/>
    <p:sldId id="274" r:id="rId50"/>
    <p:sldId id="275" r:id="rId51"/>
    <p:sldId id="277" r:id="rId52"/>
    <p:sldId id="310" r:id="rId53"/>
    <p:sldId id="312" r:id="rId54"/>
    <p:sldId id="313" r:id="rId55"/>
    <p:sldId id="314"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4" d="100"/>
          <a:sy n="94" d="100"/>
        </p:scale>
        <p:origin x="-1284" y="-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9B224E-B664-4552-BBB5-9C226828292A}" type="datetimeFigureOut">
              <a:rPr lang="en-GB" smtClean="0"/>
              <a:t>26/01/2015</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72C6C8-FC8C-40E2-9EEF-E3257E89F5A1}" type="slidenum">
              <a:rPr lang="en-GB" smtClean="0"/>
              <a:t>‹#›</a:t>
            </a:fld>
            <a:endParaRPr lang="en-GB"/>
          </a:p>
        </p:txBody>
      </p:sp>
    </p:spTree>
    <p:extLst>
      <p:ext uri="{BB962C8B-B14F-4D97-AF65-F5344CB8AC3E}">
        <p14:creationId xmlns:p14="http://schemas.microsoft.com/office/powerpoint/2010/main" val="1468442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KEY</a:t>
            </a:r>
            <a:r>
              <a:rPr lang="en-GB" baseline="0" dirty="0" smtClean="0"/>
              <a:t> POINT: The words chosen to learn are important, but equally as important if not more important is to ‘Learn’, ‘Apply’ and ‘Monitor’ the questions contained within the mind-map to enable the student to apply the questions to new vocabulary they encounter in order to learn, memorise and ultimately understand and use that new vocabulary.  Thus developing their vocabulary!</a:t>
            </a:r>
            <a:endParaRPr lang="en-GB" dirty="0"/>
          </a:p>
        </p:txBody>
      </p:sp>
      <p:sp>
        <p:nvSpPr>
          <p:cNvPr id="4" name="Slide Number Placeholder 3"/>
          <p:cNvSpPr>
            <a:spLocks noGrp="1"/>
          </p:cNvSpPr>
          <p:nvPr>
            <p:ph type="sldNum" sz="quarter" idx="10"/>
          </p:nvPr>
        </p:nvSpPr>
        <p:spPr/>
        <p:txBody>
          <a:bodyPr/>
          <a:lstStyle/>
          <a:p>
            <a:fld id="{8972C6C8-FC8C-40E2-9EEF-E3257E89F5A1}" type="slidenum">
              <a:rPr lang="en-GB" smtClean="0"/>
              <a:t>1</a:t>
            </a:fld>
            <a:endParaRPr lang="en-GB"/>
          </a:p>
        </p:txBody>
      </p:sp>
    </p:spTree>
    <p:extLst>
      <p:ext uri="{BB962C8B-B14F-4D97-AF65-F5344CB8AC3E}">
        <p14:creationId xmlns:p14="http://schemas.microsoft.com/office/powerpoint/2010/main" val="2390151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Teachers/Students both need to familiarise</a:t>
            </a:r>
            <a:r>
              <a:rPr lang="en-GB" baseline="0" dirty="0" smtClean="0"/>
              <a:t> themselves with the questions in both the mind-maps and the pre- and post-intervention assessment.</a:t>
            </a:r>
            <a:endParaRPr lang="en-GB" dirty="0"/>
          </a:p>
        </p:txBody>
      </p:sp>
      <p:sp>
        <p:nvSpPr>
          <p:cNvPr id="4" name="Slide Number Placeholder 3"/>
          <p:cNvSpPr>
            <a:spLocks noGrp="1"/>
          </p:cNvSpPr>
          <p:nvPr>
            <p:ph type="sldNum" sz="quarter" idx="10"/>
          </p:nvPr>
        </p:nvSpPr>
        <p:spPr/>
        <p:txBody>
          <a:bodyPr/>
          <a:lstStyle/>
          <a:p>
            <a:fld id="{8972C6C8-FC8C-40E2-9EEF-E3257E89F5A1}" type="slidenum">
              <a:rPr lang="en-GB" smtClean="0"/>
              <a:t>32</a:t>
            </a:fld>
            <a:endParaRPr lang="en-GB"/>
          </a:p>
        </p:txBody>
      </p:sp>
    </p:spTree>
    <p:extLst>
      <p:ext uri="{BB962C8B-B14F-4D97-AF65-F5344CB8AC3E}">
        <p14:creationId xmlns:p14="http://schemas.microsoft.com/office/powerpoint/2010/main" val="2857829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Available at http://www.gl-assessment.co.uk/products/british-picture-vocabulary-scale-third-edition</a:t>
            </a:r>
            <a:r>
              <a:rPr lang="en-GB" baseline="0" dirty="0" smtClean="0"/>
              <a:t> , at a cost of £180 + VAT</a:t>
            </a:r>
            <a:endParaRPr lang="en-GB" dirty="0"/>
          </a:p>
        </p:txBody>
      </p:sp>
      <p:sp>
        <p:nvSpPr>
          <p:cNvPr id="4" name="Slide Number Placeholder 3"/>
          <p:cNvSpPr>
            <a:spLocks noGrp="1"/>
          </p:cNvSpPr>
          <p:nvPr>
            <p:ph type="sldNum" sz="quarter" idx="10"/>
          </p:nvPr>
        </p:nvSpPr>
        <p:spPr/>
        <p:txBody>
          <a:bodyPr/>
          <a:lstStyle/>
          <a:p>
            <a:fld id="{8972C6C8-FC8C-40E2-9EEF-E3257E89F5A1}" type="slidenum">
              <a:rPr lang="en-GB" smtClean="0"/>
              <a:t>41</a:t>
            </a:fld>
            <a:endParaRPr lang="en-GB"/>
          </a:p>
        </p:txBody>
      </p:sp>
    </p:spTree>
    <p:extLst>
      <p:ext uri="{BB962C8B-B14F-4D97-AF65-F5344CB8AC3E}">
        <p14:creationId xmlns:p14="http://schemas.microsoft.com/office/powerpoint/2010/main" val="23357692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Recognising</a:t>
            </a:r>
            <a:r>
              <a:rPr lang="en-GB" baseline="0" dirty="0" smtClean="0"/>
              <a:t> ‘What?’ or ‘Why?’ I don’t understand; Focus of this training is ‘Vocabulary’; ‘I don’t understand because I don’t know that word.’</a:t>
            </a:r>
          </a:p>
          <a:p>
            <a:r>
              <a:rPr lang="en-GB" baseline="0" dirty="0" smtClean="0"/>
              <a:t>Other factors can impact upon understanding and can be categorised into three main groups; Student / Teacher / Environment.</a:t>
            </a:r>
          </a:p>
          <a:p>
            <a:r>
              <a:rPr lang="en-GB" baseline="0" dirty="0" smtClean="0"/>
              <a:t>Student;</a:t>
            </a:r>
          </a:p>
          <a:p>
            <a:r>
              <a:rPr lang="en-GB" baseline="0" dirty="0" smtClean="0"/>
              <a:t>Teacher;</a:t>
            </a:r>
          </a:p>
          <a:p>
            <a:r>
              <a:rPr lang="en-GB" baseline="0" dirty="0" smtClean="0"/>
              <a:t>Environment;</a:t>
            </a:r>
            <a:endParaRPr lang="en-GB" dirty="0"/>
          </a:p>
        </p:txBody>
      </p:sp>
      <p:sp>
        <p:nvSpPr>
          <p:cNvPr id="4" name="Slide Number Placeholder 3"/>
          <p:cNvSpPr>
            <a:spLocks noGrp="1"/>
          </p:cNvSpPr>
          <p:nvPr>
            <p:ph type="sldNum" sz="quarter" idx="10"/>
          </p:nvPr>
        </p:nvSpPr>
        <p:spPr/>
        <p:txBody>
          <a:bodyPr/>
          <a:lstStyle/>
          <a:p>
            <a:fld id="{8972C6C8-FC8C-40E2-9EEF-E3257E89F5A1}" type="slidenum">
              <a:rPr lang="en-GB" smtClean="0"/>
              <a:t>47</a:t>
            </a:fld>
            <a:endParaRPr lang="en-GB"/>
          </a:p>
        </p:txBody>
      </p:sp>
    </p:spTree>
    <p:extLst>
      <p:ext uri="{BB962C8B-B14F-4D97-AF65-F5344CB8AC3E}">
        <p14:creationId xmlns:p14="http://schemas.microsoft.com/office/powerpoint/2010/main" val="1778910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Now you can have a go at answering the questions,</a:t>
            </a:r>
            <a:r>
              <a:rPr lang="en-GB" baseline="0" dirty="0" smtClean="0"/>
              <a:t> (STEP 1), let’s take things easy, one step at a time!</a:t>
            </a:r>
            <a:endParaRPr lang="en-GB" dirty="0"/>
          </a:p>
        </p:txBody>
      </p:sp>
      <p:sp>
        <p:nvSpPr>
          <p:cNvPr id="4" name="Slide Number Placeholder 3"/>
          <p:cNvSpPr>
            <a:spLocks noGrp="1"/>
          </p:cNvSpPr>
          <p:nvPr>
            <p:ph type="sldNum" sz="quarter" idx="10"/>
          </p:nvPr>
        </p:nvSpPr>
        <p:spPr/>
        <p:txBody>
          <a:bodyPr/>
          <a:lstStyle/>
          <a:p>
            <a:fld id="{8972C6C8-FC8C-40E2-9EEF-E3257E89F5A1}" type="slidenum">
              <a:rPr lang="en-GB" smtClean="0"/>
              <a:t>21</a:t>
            </a:fld>
            <a:endParaRPr lang="en-GB"/>
          </a:p>
        </p:txBody>
      </p:sp>
    </p:spTree>
    <p:extLst>
      <p:ext uri="{BB962C8B-B14F-4D97-AF65-F5344CB8AC3E}">
        <p14:creationId xmlns:p14="http://schemas.microsoft.com/office/powerpoint/2010/main" val="3889585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How do we ‘Teach’ and ‘Learn’ the strategies?;</a:t>
            </a:r>
          </a:p>
          <a:p>
            <a:pPr marL="171450" indent="-171450">
              <a:buFontTx/>
              <a:buChar char="-"/>
            </a:pPr>
            <a:r>
              <a:rPr lang="en-GB" baseline="0" dirty="0" smtClean="0"/>
              <a:t>‘Which strategy is missing?’</a:t>
            </a:r>
          </a:p>
          <a:p>
            <a:pPr marL="171450" indent="-171450">
              <a:buFontTx/>
              <a:buChar char="-"/>
            </a:pPr>
            <a:r>
              <a:rPr lang="en-GB" baseline="0" dirty="0" smtClean="0"/>
              <a:t>‘Which strategies are next?’</a:t>
            </a:r>
          </a:p>
          <a:p>
            <a:pPr marL="171450" indent="-171450">
              <a:buFontTx/>
              <a:buChar char="-"/>
            </a:pPr>
            <a:r>
              <a:rPr lang="en-GB" baseline="0" dirty="0" smtClean="0"/>
              <a:t>‘Place the strategies in the correct order/placement’</a:t>
            </a:r>
            <a:endParaRPr lang="en-GB" dirty="0"/>
          </a:p>
        </p:txBody>
      </p:sp>
      <p:sp>
        <p:nvSpPr>
          <p:cNvPr id="4" name="Slide Number Placeholder 3"/>
          <p:cNvSpPr>
            <a:spLocks noGrp="1"/>
          </p:cNvSpPr>
          <p:nvPr>
            <p:ph type="sldNum" sz="quarter" idx="10"/>
          </p:nvPr>
        </p:nvSpPr>
        <p:spPr/>
        <p:txBody>
          <a:bodyPr/>
          <a:lstStyle/>
          <a:p>
            <a:fld id="{8972C6C8-FC8C-40E2-9EEF-E3257E89F5A1}" type="slidenum">
              <a:rPr lang="en-GB" smtClean="0"/>
              <a:t>22</a:t>
            </a:fld>
            <a:endParaRPr lang="en-GB"/>
          </a:p>
        </p:txBody>
      </p:sp>
    </p:spTree>
    <p:extLst>
      <p:ext uri="{BB962C8B-B14F-4D97-AF65-F5344CB8AC3E}">
        <p14:creationId xmlns:p14="http://schemas.microsoft.com/office/powerpoint/2010/main" val="2309747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‘What</a:t>
            </a:r>
            <a:r>
              <a:rPr lang="en-GB" baseline="0" dirty="0" smtClean="0"/>
              <a:t> is missing?’; ask the question that is ‘</a:t>
            </a:r>
            <a:r>
              <a:rPr lang="en-GB" u="sng" baseline="0" dirty="0" smtClean="0"/>
              <a:t>missing</a:t>
            </a:r>
            <a:r>
              <a:rPr lang="en-GB" baseline="0" dirty="0" smtClean="0"/>
              <a:t>’ from this slide.</a:t>
            </a:r>
          </a:p>
          <a:p>
            <a:r>
              <a:rPr lang="en-GB" baseline="0" dirty="0" smtClean="0"/>
              <a:t>- with/without a complete ‘Mind-Map’</a:t>
            </a:r>
            <a:endParaRPr lang="en-GB" dirty="0"/>
          </a:p>
        </p:txBody>
      </p:sp>
      <p:sp>
        <p:nvSpPr>
          <p:cNvPr id="4" name="Slide Number Placeholder 3"/>
          <p:cNvSpPr>
            <a:spLocks noGrp="1"/>
          </p:cNvSpPr>
          <p:nvPr>
            <p:ph type="sldNum" sz="quarter" idx="10"/>
          </p:nvPr>
        </p:nvSpPr>
        <p:spPr/>
        <p:txBody>
          <a:bodyPr/>
          <a:lstStyle/>
          <a:p>
            <a:fld id="{8972C6C8-FC8C-40E2-9EEF-E3257E89F5A1}" type="slidenum">
              <a:rPr lang="en-GB" smtClean="0"/>
              <a:t>23</a:t>
            </a:fld>
            <a:endParaRPr lang="en-GB"/>
          </a:p>
        </p:txBody>
      </p:sp>
    </p:spTree>
    <p:extLst>
      <p:ext uri="{BB962C8B-B14F-4D97-AF65-F5344CB8AC3E}">
        <p14:creationId xmlns:p14="http://schemas.microsoft.com/office/powerpoint/2010/main" val="1805099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‘What</a:t>
            </a:r>
            <a:r>
              <a:rPr lang="en-GB" baseline="0" dirty="0" smtClean="0"/>
              <a:t> is Next?’; ask the question that is ‘</a:t>
            </a:r>
            <a:r>
              <a:rPr lang="en-GB" u="sng" baseline="0" dirty="0" smtClean="0"/>
              <a:t>next</a:t>
            </a:r>
            <a:r>
              <a:rPr lang="en-GB" baseline="0" dirty="0" smtClean="0"/>
              <a:t>’ in this slide.</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with/without a complete ‘Mind-Map’</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8972C6C8-FC8C-40E2-9EEF-E3257E89F5A1}" type="slidenum">
              <a:rPr lang="en-GB" smtClean="0"/>
              <a:t>24</a:t>
            </a:fld>
            <a:endParaRPr lang="en-GB"/>
          </a:p>
        </p:txBody>
      </p:sp>
    </p:spTree>
    <p:extLst>
      <p:ext uri="{BB962C8B-B14F-4D97-AF65-F5344CB8AC3E}">
        <p14:creationId xmlns:p14="http://schemas.microsoft.com/office/powerpoint/2010/main" val="851641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‘Place</a:t>
            </a:r>
            <a:r>
              <a:rPr lang="en-GB" baseline="0" dirty="0" smtClean="0"/>
              <a:t> all the question cards down on the table in the correct order’; ask each question as you lay it down.</a:t>
            </a:r>
          </a:p>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smtClean="0"/>
              <a:t>with/without a complete ‘Mind-Map’</a:t>
            </a:r>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smtClean="0"/>
          </a:p>
          <a:p>
            <a:endParaRPr lang="en-GB" dirty="0"/>
          </a:p>
        </p:txBody>
      </p:sp>
      <p:sp>
        <p:nvSpPr>
          <p:cNvPr id="4" name="Slide Number Placeholder 3"/>
          <p:cNvSpPr>
            <a:spLocks noGrp="1"/>
          </p:cNvSpPr>
          <p:nvPr>
            <p:ph type="sldNum" sz="quarter" idx="10"/>
          </p:nvPr>
        </p:nvSpPr>
        <p:spPr/>
        <p:txBody>
          <a:bodyPr/>
          <a:lstStyle/>
          <a:p>
            <a:fld id="{8972C6C8-FC8C-40E2-9EEF-E3257E89F5A1}" type="slidenum">
              <a:rPr lang="en-GB" smtClean="0"/>
              <a:t>25</a:t>
            </a:fld>
            <a:endParaRPr lang="en-GB"/>
          </a:p>
        </p:txBody>
      </p:sp>
    </p:spTree>
    <p:extLst>
      <p:ext uri="{BB962C8B-B14F-4D97-AF65-F5344CB8AC3E}">
        <p14:creationId xmlns:p14="http://schemas.microsoft.com/office/powerpoint/2010/main" val="8516413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Step</a:t>
            </a:r>
            <a:r>
              <a:rPr lang="en-GB" baseline="0" dirty="0" smtClean="0"/>
              <a:t> 2, consists of questions from Step 1 – plus some more!</a:t>
            </a:r>
            <a:endParaRPr lang="en-GB" dirty="0"/>
          </a:p>
        </p:txBody>
      </p:sp>
      <p:sp>
        <p:nvSpPr>
          <p:cNvPr id="4" name="Slide Number Placeholder 3"/>
          <p:cNvSpPr>
            <a:spLocks noGrp="1"/>
          </p:cNvSpPr>
          <p:nvPr>
            <p:ph type="sldNum" sz="quarter" idx="10"/>
          </p:nvPr>
        </p:nvSpPr>
        <p:spPr/>
        <p:txBody>
          <a:bodyPr/>
          <a:lstStyle/>
          <a:p>
            <a:fld id="{8972C6C8-FC8C-40E2-9EEF-E3257E89F5A1}" type="slidenum">
              <a:rPr lang="en-GB" smtClean="0"/>
              <a:t>29</a:t>
            </a:fld>
            <a:endParaRPr lang="en-GB"/>
          </a:p>
        </p:txBody>
      </p:sp>
    </p:spTree>
    <p:extLst>
      <p:ext uri="{BB962C8B-B14F-4D97-AF65-F5344CB8AC3E}">
        <p14:creationId xmlns:p14="http://schemas.microsoft.com/office/powerpoint/2010/main" val="20580844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Step 3 consists of questions</a:t>
            </a:r>
            <a:r>
              <a:rPr lang="en-GB" baseline="0" dirty="0" smtClean="0"/>
              <a:t> from Step 2, plus some more.  It also includes the need to ‘Put the word into a sentence.’  Explain that it is ‘very difficult’ to do this unless you can already answer the ‘Green Box’ questions: ‘Green for what it means.’</a:t>
            </a:r>
            <a:endParaRPr lang="en-GB" dirty="0"/>
          </a:p>
        </p:txBody>
      </p:sp>
      <p:sp>
        <p:nvSpPr>
          <p:cNvPr id="4" name="Slide Number Placeholder 3"/>
          <p:cNvSpPr>
            <a:spLocks noGrp="1"/>
          </p:cNvSpPr>
          <p:nvPr>
            <p:ph type="sldNum" sz="quarter" idx="10"/>
          </p:nvPr>
        </p:nvSpPr>
        <p:spPr/>
        <p:txBody>
          <a:bodyPr/>
          <a:lstStyle/>
          <a:p>
            <a:fld id="{8972C6C8-FC8C-40E2-9EEF-E3257E89F5A1}" type="slidenum">
              <a:rPr lang="en-GB" smtClean="0"/>
              <a:t>30</a:t>
            </a:fld>
            <a:endParaRPr lang="en-GB"/>
          </a:p>
        </p:txBody>
      </p:sp>
    </p:spTree>
    <p:extLst>
      <p:ext uri="{BB962C8B-B14F-4D97-AF65-F5344CB8AC3E}">
        <p14:creationId xmlns:p14="http://schemas.microsoft.com/office/powerpoint/2010/main" val="3411427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Explain that this</a:t>
            </a:r>
            <a:r>
              <a:rPr lang="en-GB" baseline="0" dirty="0" smtClean="0"/>
              <a:t> a pre- and post-intervention assessment grid.  It consists of questions which feature in the mind-maps in Steps 1-3;</a:t>
            </a:r>
          </a:p>
          <a:p>
            <a:pPr marL="171450" indent="-171450">
              <a:buFontTx/>
              <a:buChar char="-"/>
            </a:pPr>
            <a:r>
              <a:rPr lang="en-GB" baseline="0" dirty="0" smtClean="0"/>
              <a:t>Some questions are worded differently, in different Steps – not ideal!</a:t>
            </a:r>
          </a:p>
          <a:p>
            <a:pPr marL="171450" indent="-171450">
              <a:buFontTx/>
              <a:buChar char="-"/>
            </a:pPr>
            <a:r>
              <a:rPr lang="en-GB" baseline="0" dirty="0" smtClean="0"/>
              <a:t>Some visual cues change, from step to step, for the same question – not ideal!</a:t>
            </a:r>
            <a:endParaRPr lang="en-GB" dirty="0"/>
          </a:p>
        </p:txBody>
      </p:sp>
      <p:sp>
        <p:nvSpPr>
          <p:cNvPr id="4" name="Slide Number Placeholder 3"/>
          <p:cNvSpPr>
            <a:spLocks noGrp="1"/>
          </p:cNvSpPr>
          <p:nvPr>
            <p:ph type="sldNum" sz="quarter" idx="10"/>
          </p:nvPr>
        </p:nvSpPr>
        <p:spPr/>
        <p:txBody>
          <a:bodyPr/>
          <a:lstStyle/>
          <a:p>
            <a:fld id="{8972C6C8-FC8C-40E2-9EEF-E3257E89F5A1}" type="slidenum">
              <a:rPr lang="en-GB" smtClean="0"/>
              <a:t>31</a:t>
            </a:fld>
            <a:endParaRPr lang="en-GB"/>
          </a:p>
        </p:txBody>
      </p:sp>
    </p:spTree>
    <p:extLst>
      <p:ext uri="{BB962C8B-B14F-4D97-AF65-F5344CB8AC3E}">
        <p14:creationId xmlns:p14="http://schemas.microsoft.com/office/powerpoint/2010/main" val="2126493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image" Target="../media/image15.png"/><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 Id="rId9"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0.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0.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0.png"/><Relationship Id="rId7"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5.png"/><Relationship Id="rId4" Type="http://schemas.openxmlformats.org/officeDocument/2006/relationships/image" Target="../media/image27.pn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11.png"/><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28.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11.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11.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11.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15.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37.png"/><Relationship Id="rId5" Type="http://schemas.openxmlformats.org/officeDocument/2006/relationships/image" Target="../media/image15.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15.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3.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7.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3.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7.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23.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7.png"/><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0.png"/></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phschool.com/eteach/language_arts/2002_03/essay.html"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43.png"/></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8.png"/></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9.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7.png"/></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7.png"/><Relationship Id="rId7" Type="http://schemas.openxmlformats.org/officeDocument/2006/relationships/image" Target="../media/image15.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52.png"/><Relationship Id="rId4" Type="http://schemas.openxmlformats.org/officeDocument/2006/relationships/image" Target="../media/image51.png"/></Relationships>
</file>

<file path=ppt/slides/_rels/slide4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4.jpeg"/></Relationships>
</file>

<file path=ppt/slides/_rels/slide4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1.png"/><Relationship Id="rId7" Type="http://schemas.openxmlformats.org/officeDocument/2006/relationships/image" Target="../media/image20.png"/><Relationship Id="rId2" Type="http://schemas.openxmlformats.org/officeDocument/2006/relationships/image" Target="../media/image55.pn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3.png"/><Relationship Id="rId9" Type="http://schemas.openxmlformats.org/officeDocument/2006/relationships/image" Target="../media/image6.png"/></Relationships>
</file>

<file path=ppt/slides/_rels/slide4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58.png"/><Relationship Id="rId7" Type="http://schemas.openxmlformats.org/officeDocument/2006/relationships/image" Target="../media/image20.png"/><Relationship Id="rId2" Type="http://schemas.openxmlformats.org/officeDocument/2006/relationships/image" Target="../media/image44.png"/><Relationship Id="rId1" Type="http://schemas.openxmlformats.org/officeDocument/2006/relationships/slideLayout" Target="../slideLayouts/slideLayout1.xml"/><Relationship Id="rId6" Type="http://schemas.openxmlformats.org/officeDocument/2006/relationships/image" Target="../media/image60.png"/><Relationship Id="rId5" Type="http://schemas.openxmlformats.org/officeDocument/2006/relationships/image" Target="../media/image21.png"/><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61.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0.png"/><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png"/><Relationship Id="rId2" Type="http://schemas.openxmlformats.org/officeDocument/2006/relationships/image" Target="../media/image62.png"/><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65.png"/><Relationship Id="rId4" Type="http://schemas.openxmlformats.org/officeDocument/2006/relationships/image" Target="../media/image64.png"/></Relationships>
</file>

<file path=ppt/slides/_rels/slide5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69.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s>
</file>

<file path=ppt/slides/_rels/slide5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11.png"/><Relationship Id="rId7" Type="http://schemas.openxmlformats.org/officeDocument/2006/relationships/image" Target="../media/image7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5"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67200" y="1828800"/>
            <a:ext cx="127590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57800" y="457200"/>
            <a:ext cx="804419"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685800"/>
            <a:ext cx="7772400" cy="3428999"/>
          </a:xfrm>
        </p:spPr>
        <p:txBody>
          <a:bodyPr>
            <a:normAutofit fontScale="90000"/>
          </a:bodyPr>
          <a:lstStyle/>
          <a:p>
            <a:r>
              <a:rPr lang="en-GB" dirty="0" smtClean="0"/>
              <a:t/>
            </a:r>
            <a:br>
              <a:rPr lang="en-GB" dirty="0" smtClean="0"/>
            </a:br>
            <a:r>
              <a:rPr lang="en-GB" dirty="0" smtClean="0"/>
              <a:t>Developing ‘Vocabulary’ &amp; </a:t>
            </a:r>
            <a:br>
              <a:rPr lang="en-GB" dirty="0" smtClean="0"/>
            </a:br>
            <a:r>
              <a:rPr lang="en-GB" dirty="0"/>
              <a:t/>
            </a:r>
            <a:br>
              <a:rPr lang="en-GB" dirty="0"/>
            </a:br>
            <a:r>
              <a:rPr lang="en-GB" dirty="0" smtClean="0"/>
              <a:t>Supporting ‘Active Listening’ in the</a:t>
            </a:r>
            <a:br>
              <a:rPr lang="en-GB" dirty="0" smtClean="0"/>
            </a:br>
            <a:r>
              <a:rPr lang="en-GB" dirty="0"/>
              <a:t/>
            </a:r>
            <a:br>
              <a:rPr lang="en-GB" dirty="0"/>
            </a:br>
            <a:r>
              <a:rPr lang="en-GB" dirty="0" smtClean="0"/>
              <a:t> Secondary School</a:t>
            </a:r>
            <a:endParaRPr lang="en-GB" dirty="0"/>
          </a:p>
        </p:txBody>
      </p:sp>
      <p:sp>
        <p:nvSpPr>
          <p:cNvPr id="3" name="Subtitle 2"/>
          <p:cNvSpPr>
            <a:spLocks noGrp="1"/>
          </p:cNvSpPr>
          <p:nvPr>
            <p:ph type="subTitle" idx="1"/>
          </p:nvPr>
        </p:nvSpPr>
        <p:spPr>
          <a:xfrm>
            <a:off x="228600" y="4270531"/>
            <a:ext cx="8610600" cy="2133600"/>
          </a:xfrm>
        </p:spPr>
        <p:txBody>
          <a:bodyPr>
            <a:normAutofit fontScale="92500" lnSpcReduction="10000"/>
          </a:bodyPr>
          <a:lstStyle/>
          <a:p>
            <a:endParaRPr lang="en-GB" dirty="0" smtClean="0">
              <a:solidFill>
                <a:schemeClr val="tx1"/>
              </a:solidFill>
            </a:endParaRPr>
          </a:p>
          <a:p>
            <a:r>
              <a:rPr lang="en-GB" dirty="0" smtClean="0">
                <a:solidFill>
                  <a:schemeClr val="tx1"/>
                </a:solidFill>
              </a:rPr>
              <a:t>‘</a:t>
            </a:r>
            <a:r>
              <a:rPr lang="en-GB" b="1" dirty="0" smtClean="0">
                <a:solidFill>
                  <a:schemeClr val="tx1"/>
                </a:solidFill>
              </a:rPr>
              <a:t>What?</a:t>
            </a:r>
            <a:r>
              <a:rPr lang="en-GB" dirty="0" smtClean="0">
                <a:solidFill>
                  <a:schemeClr val="tx1"/>
                </a:solidFill>
              </a:rPr>
              <a:t>’ to teach …</a:t>
            </a:r>
          </a:p>
          <a:p>
            <a:endParaRPr lang="en-GB" dirty="0" smtClean="0">
              <a:solidFill>
                <a:schemeClr val="tx1"/>
              </a:solidFill>
            </a:endParaRPr>
          </a:p>
          <a:p>
            <a:r>
              <a:rPr lang="en-GB" dirty="0" smtClean="0">
                <a:solidFill>
                  <a:schemeClr val="tx1"/>
                </a:solidFill>
              </a:rPr>
              <a:t>‘</a:t>
            </a:r>
            <a:r>
              <a:rPr lang="en-GB" b="1" dirty="0" smtClean="0">
                <a:solidFill>
                  <a:schemeClr val="tx1"/>
                </a:solidFill>
              </a:rPr>
              <a:t>How?</a:t>
            </a:r>
            <a:r>
              <a:rPr lang="en-GB" dirty="0" smtClean="0">
                <a:solidFill>
                  <a:schemeClr val="tx1"/>
                </a:solidFill>
              </a:rPr>
              <a:t>’ to teach it …</a:t>
            </a:r>
            <a:endParaRPr lang="en-GB" dirty="0">
              <a:solidFill>
                <a:schemeClr val="tx1"/>
              </a:solidFill>
            </a:endParaRPr>
          </a:p>
        </p:txBody>
      </p:sp>
      <p:pic>
        <p:nvPicPr>
          <p:cNvPr id="1536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0773" y="5486400"/>
            <a:ext cx="990600" cy="10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0773" y="4343400"/>
            <a:ext cx="1025236" cy="993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 y="1524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7"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36073" y="159328"/>
            <a:ext cx="1073727" cy="769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1143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371600" y="2362200"/>
            <a:ext cx="6400800" cy="3962400"/>
          </a:xfrm>
        </p:spPr>
        <p:txBody>
          <a:bodyPr>
            <a:normAutofit fontScale="92500" lnSpcReduction="20000"/>
          </a:bodyPr>
          <a:lstStyle/>
          <a:p>
            <a:endParaRPr lang="en-GB" dirty="0" smtClean="0">
              <a:solidFill>
                <a:schemeClr val="tx1"/>
              </a:solidFill>
            </a:endParaRPr>
          </a:p>
          <a:p>
            <a:r>
              <a:rPr lang="en-GB" dirty="0" smtClean="0">
                <a:solidFill>
                  <a:schemeClr val="tx1"/>
                </a:solidFill>
              </a:rPr>
              <a:t>‘Tier 2’ Words;</a:t>
            </a:r>
          </a:p>
          <a:p>
            <a:endParaRPr lang="en-GB" dirty="0" smtClean="0">
              <a:solidFill>
                <a:schemeClr val="tx1"/>
              </a:solidFill>
            </a:endParaRPr>
          </a:p>
          <a:p>
            <a:pPr marL="457200" indent="-457200">
              <a:buFontTx/>
              <a:buChar char="-"/>
            </a:pPr>
            <a:r>
              <a:rPr lang="en-GB" dirty="0" smtClean="0">
                <a:solidFill>
                  <a:schemeClr val="tx1"/>
                </a:solidFill>
              </a:rPr>
              <a:t>Represent subtle or precise ways of saying otherwise relatively simple things</a:t>
            </a:r>
          </a:p>
          <a:p>
            <a:endParaRPr lang="en-GB" dirty="0" smtClean="0">
              <a:solidFill>
                <a:schemeClr val="tx1"/>
              </a:solidFill>
            </a:endParaRPr>
          </a:p>
          <a:p>
            <a:pPr marL="457200" indent="-457200">
              <a:buFontTx/>
              <a:buChar char="-"/>
            </a:pPr>
            <a:r>
              <a:rPr lang="en-GB" dirty="0" smtClean="0">
                <a:solidFill>
                  <a:schemeClr val="tx1"/>
                </a:solidFill>
              </a:rPr>
              <a:t>Are seldom heavily scaffolded by authors, unlike Tier 3 words</a:t>
            </a:r>
          </a:p>
        </p:txBody>
      </p:sp>
    </p:spTree>
    <p:extLst>
      <p:ext uri="{BB962C8B-B14F-4D97-AF65-F5344CB8AC3E}">
        <p14:creationId xmlns:p14="http://schemas.microsoft.com/office/powerpoint/2010/main" val="2680589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4476750"/>
            <a:ext cx="28575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2871354" y="2362200"/>
            <a:ext cx="4901045" cy="4343400"/>
          </a:xfrm>
        </p:spPr>
        <p:txBody>
          <a:bodyPr>
            <a:normAutofit fontScale="40000" lnSpcReduction="20000"/>
          </a:bodyPr>
          <a:lstStyle/>
          <a:p>
            <a:pPr>
              <a:spcAft>
                <a:spcPts val="0"/>
              </a:spcAft>
            </a:pPr>
            <a:r>
              <a:rPr lang="en-GB" dirty="0">
                <a:solidFill>
                  <a:srgbClr val="000000"/>
                </a:solidFill>
                <a:highlight>
                  <a:srgbClr val="00FF00"/>
                </a:highlight>
                <a:latin typeface="Arial"/>
                <a:ea typeface="Calibri"/>
              </a:rPr>
              <a:t>Tier 1 Words;</a:t>
            </a:r>
            <a:endParaRPr lang="en-GB" sz="2800" dirty="0">
              <a:ea typeface="Calibri"/>
            </a:endParaRPr>
          </a:p>
          <a:p>
            <a:pPr marL="342900" lvl="0" indent="-342900">
              <a:spcAft>
                <a:spcPts val="0"/>
              </a:spcAft>
              <a:buFont typeface="Courier New"/>
              <a:buChar char="o"/>
              <a:tabLst>
                <a:tab pos="457200" algn="l"/>
              </a:tabLst>
            </a:pPr>
            <a:r>
              <a:rPr lang="en-GB" dirty="0">
                <a:solidFill>
                  <a:srgbClr val="000000"/>
                </a:solidFill>
                <a:latin typeface="Arial"/>
                <a:ea typeface="Times New Roman"/>
                <a:cs typeface="Times New Roman"/>
              </a:rPr>
              <a:t>Words used in everyday speech</a:t>
            </a:r>
            <a:endParaRPr lang="en-GB" sz="2800" dirty="0">
              <a:solidFill>
                <a:srgbClr val="000000"/>
              </a:solidFill>
              <a:ea typeface="Calibri"/>
              <a:cs typeface="Times New Roman"/>
            </a:endParaRPr>
          </a:p>
          <a:p>
            <a:pPr marL="342900" lvl="0" indent="-342900">
              <a:spcAft>
                <a:spcPts val="0"/>
              </a:spcAft>
              <a:buFont typeface="Courier New"/>
              <a:buChar char="o"/>
              <a:tabLst>
                <a:tab pos="457200" algn="l"/>
              </a:tabLst>
            </a:pPr>
            <a:r>
              <a:rPr lang="en-GB" dirty="0">
                <a:solidFill>
                  <a:srgbClr val="000000"/>
                </a:solidFill>
                <a:latin typeface="Arial"/>
                <a:ea typeface="Times New Roman"/>
                <a:cs typeface="Times New Roman"/>
              </a:rPr>
              <a:t>Students with a limited vocabulary will need support</a:t>
            </a:r>
            <a:endParaRPr lang="en-GB" sz="2800" dirty="0">
              <a:solidFill>
                <a:srgbClr val="000000"/>
              </a:solidFill>
              <a:ea typeface="Calibri"/>
              <a:cs typeface="Times New Roman"/>
            </a:endParaRPr>
          </a:p>
          <a:p>
            <a:pPr>
              <a:spcAft>
                <a:spcPts val="0"/>
              </a:spcAft>
            </a:pPr>
            <a:r>
              <a:rPr lang="en-GB" dirty="0">
                <a:solidFill>
                  <a:srgbClr val="000000"/>
                </a:solidFill>
                <a:latin typeface="Arial"/>
                <a:ea typeface="Calibri"/>
              </a:rPr>
              <a:t> </a:t>
            </a:r>
            <a:endParaRPr lang="en-GB" sz="2800" dirty="0">
              <a:ea typeface="Calibri"/>
            </a:endParaRPr>
          </a:p>
          <a:p>
            <a:pPr>
              <a:spcAft>
                <a:spcPts val="0"/>
              </a:spcAft>
            </a:pPr>
            <a:r>
              <a:rPr lang="en-GB" dirty="0">
                <a:solidFill>
                  <a:srgbClr val="000000"/>
                </a:solidFill>
                <a:highlight>
                  <a:srgbClr val="FFFF00"/>
                </a:highlight>
                <a:latin typeface="Arial"/>
                <a:ea typeface="Calibri"/>
              </a:rPr>
              <a:t>Tier 2 Words;</a:t>
            </a:r>
            <a:endParaRPr lang="en-GB" sz="2800" dirty="0">
              <a:ea typeface="Calibri"/>
            </a:endParaRPr>
          </a:p>
          <a:p>
            <a:pPr marL="342900" lvl="0" indent="-342900">
              <a:spcAft>
                <a:spcPts val="0"/>
              </a:spcAft>
              <a:buFont typeface="Courier New"/>
              <a:buChar char="o"/>
              <a:tabLst>
                <a:tab pos="457200" algn="l"/>
              </a:tabLst>
            </a:pPr>
            <a:r>
              <a:rPr lang="en-GB" dirty="0">
                <a:solidFill>
                  <a:srgbClr val="000000"/>
                </a:solidFill>
                <a:latin typeface="Arial"/>
                <a:ea typeface="Times New Roman"/>
                <a:cs typeface="Times New Roman"/>
              </a:rPr>
              <a:t>General Academic words</a:t>
            </a:r>
            <a:endParaRPr lang="en-GB" sz="2800" dirty="0">
              <a:solidFill>
                <a:srgbClr val="000000"/>
              </a:solidFill>
              <a:ea typeface="Calibri"/>
              <a:cs typeface="Times New Roman"/>
            </a:endParaRPr>
          </a:p>
          <a:p>
            <a:pPr marL="342900" lvl="0" indent="-342900">
              <a:spcAft>
                <a:spcPts val="0"/>
              </a:spcAft>
              <a:buFont typeface="Courier New"/>
              <a:buChar char="o"/>
              <a:tabLst>
                <a:tab pos="457200" algn="l"/>
              </a:tabLst>
            </a:pPr>
            <a:r>
              <a:rPr lang="en-GB" dirty="0">
                <a:solidFill>
                  <a:srgbClr val="000000"/>
                </a:solidFill>
                <a:latin typeface="Arial"/>
                <a:ea typeface="Times New Roman"/>
                <a:cs typeface="Times New Roman"/>
              </a:rPr>
              <a:t>Words found more often in written texts across disciplines</a:t>
            </a:r>
            <a:endParaRPr lang="en-GB" sz="2800" dirty="0">
              <a:solidFill>
                <a:srgbClr val="000000"/>
              </a:solidFill>
              <a:ea typeface="Calibri"/>
              <a:cs typeface="Times New Roman"/>
            </a:endParaRPr>
          </a:p>
          <a:p>
            <a:pPr>
              <a:spcAft>
                <a:spcPts val="0"/>
              </a:spcAft>
            </a:pPr>
            <a:r>
              <a:rPr lang="en-GB" dirty="0">
                <a:solidFill>
                  <a:srgbClr val="000000"/>
                </a:solidFill>
                <a:latin typeface="Arial"/>
                <a:ea typeface="Calibri"/>
              </a:rPr>
              <a:t> </a:t>
            </a:r>
            <a:endParaRPr lang="en-GB" sz="2800" dirty="0">
              <a:ea typeface="Calibri"/>
            </a:endParaRPr>
          </a:p>
          <a:p>
            <a:pPr>
              <a:spcAft>
                <a:spcPts val="0"/>
              </a:spcAft>
            </a:pPr>
            <a:r>
              <a:rPr lang="en-GB" dirty="0">
                <a:solidFill>
                  <a:srgbClr val="000000"/>
                </a:solidFill>
                <a:highlight>
                  <a:srgbClr val="FF0000"/>
                </a:highlight>
                <a:latin typeface="Arial"/>
                <a:ea typeface="Calibri"/>
              </a:rPr>
              <a:t>Tier 3 Words;</a:t>
            </a:r>
            <a:r>
              <a:rPr lang="en-GB" dirty="0">
                <a:solidFill>
                  <a:srgbClr val="000000"/>
                </a:solidFill>
                <a:latin typeface="Arial"/>
                <a:ea typeface="Calibri"/>
              </a:rPr>
              <a:t> </a:t>
            </a:r>
            <a:endParaRPr lang="en-GB" sz="2800" dirty="0">
              <a:ea typeface="Calibri"/>
            </a:endParaRPr>
          </a:p>
          <a:p>
            <a:pPr marL="342900" lvl="0" indent="-342900">
              <a:spcAft>
                <a:spcPts val="0"/>
              </a:spcAft>
              <a:buFont typeface="Courier New"/>
              <a:buChar char="o"/>
            </a:pPr>
            <a:r>
              <a:rPr lang="en-GB" dirty="0">
                <a:solidFill>
                  <a:srgbClr val="000000"/>
                </a:solidFill>
                <a:latin typeface="Arial"/>
                <a:ea typeface="Times New Roman"/>
              </a:rPr>
              <a:t>Domain specific words</a:t>
            </a:r>
            <a:endParaRPr lang="en-GB" sz="2800" dirty="0">
              <a:solidFill>
                <a:srgbClr val="000000"/>
              </a:solidFill>
              <a:ea typeface="Calibri"/>
            </a:endParaRPr>
          </a:p>
          <a:p>
            <a:pPr marL="342900" lvl="0" indent="-342900">
              <a:spcAft>
                <a:spcPts val="0"/>
              </a:spcAft>
              <a:buFont typeface="Courier New"/>
              <a:buChar char="o"/>
              <a:tabLst>
                <a:tab pos="457200" algn="l"/>
              </a:tabLst>
            </a:pPr>
            <a:r>
              <a:rPr lang="en-GB" dirty="0">
                <a:solidFill>
                  <a:srgbClr val="000000"/>
                </a:solidFill>
                <a:latin typeface="Arial"/>
                <a:ea typeface="Times New Roman"/>
                <a:cs typeface="Times New Roman"/>
              </a:rPr>
              <a:t>Words found more often in written texts within a specific discipline.</a:t>
            </a:r>
            <a:endParaRPr lang="en-GB" sz="2800" dirty="0">
              <a:solidFill>
                <a:srgbClr val="000000"/>
              </a:solidFill>
              <a:ea typeface="Calibri"/>
              <a:cs typeface="Times New Roman"/>
            </a:endParaRPr>
          </a:p>
          <a:p>
            <a:pPr>
              <a:spcAft>
                <a:spcPts val="0"/>
              </a:spcAft>
            </a:pPr>
            <a:r>
              <a:rPr lang="en-GB" dirty="0">
                <a:solidFill>
                  <a:srgbClr val="000000"/>
                </a:solidFill>
                <a:latin typeface="Arial"/>
                <a:ea typeface="Calibri"/>
              </a:rPr>
              <a:t> </a:t>
            </a:r>
            <a:endParaRPr lang="en-GB" sz="2800" dirty="0">
              <a:ea typeface="Calibri"/>
            </a:endParaRPr>
          </a:p>
          <a:p>
            <a:pPr>
              <a:spcAft>
                <a:spcPts val="0"/>
              </a:spcAft>
            </a:pPr>
            <a:r>
              <a:rPr lang="en-GB" sz="4400" b="1" dirty="0">
                <a:solidFill>
                  <a:srgbClr val="000000"/>
                </a:solidFill>
                <a:latin typeface="Arial"/>
                <a:ea typeface="Calibri"/>
              </a:rPr>
              <a:t>Circulation</a:t>
            </a:r>
            <a:r>
              <a:rPr lang="en-GB" sz="4400" dirty="0">
                <a:solidFill>
                  <a:srgbClr val="000000"/>
                </a:solidFill>
                <a:latin typeface="Arial"/>
                <a:ea typeface="Calibri"/>
              </a:rPr>
              <a:t>:</a:t>
            </a:r>
            <a:endParaRPr lang="en-GB" sz="2800" dirty="0">
              <a:ea typeface="Calibri"/>
            </a:endParaRPr>
          </a:p>
          <a:p>
            <a:pPr>
              <a:spcAft>
                <a:spcPts val="0"/>
              </a:spcAft>
            </a:pPr>
            <a:r>
              <a:rPr lang="en-GB" sz="4400" dirty="0">
                <a:solidFill>
                  <a:srgbClr val="000000"/>
                </a:solidFill>
                <a:latin typeface="Arial"/>
                <a:ea typeface="Calibri"/>
              </a:rPr>
              <a:t> </a:t>
            </a:r>
            <a:endParaRPr lang="en-GB" sz="2800" dirty="0">
              <a:ea typeface="Calibri"/>
            </a:endParaRPr>
          </a:p>
          <a:p>
            <a:pPr>
              <a:spcAft>
                <a:spcPts val="0"/>
              </a:spcAft>
            </a:pPr>
            <a:r>
              <a:rPr lang="en-GB" sz="4400" dirty="0">
                <a:solidFill>
                  <a:srgbClr val="000000"/>
                </a:solidFill>
                <a:latin typeface="Arial"/>
                <a:ea typeface="Calibri"/>
              </a:rPr>
              <a:t>… the transport of oxygenated blood through the arteries to the capillaries, where it nourishes the tissues, and the return of oxygen depleted blood through the veins to the heart, where the cycle is renewed.</a:t>
            </a:r>
            <a:endParaRPr lang="en-GB" sz="2800" dirty="0">
              <a:ea typeface="Calibri"/>
            </a:endParaRPr>
          </a:p>
          <a:p>
            <a:pPr algn="l"/>
            <a:endParaRPr lang="en-GB" dirty="0" smtClean="0">
              <a:solidFill>
                <a:schemeClr val="tx1"/>
              </a:solidFill>
            </a:endParaRPr>
          </a:p>
        </p:txBody>
      </p:sp>
      <p:pic>
        <p:nvPicPr>
          <p:cNvPr id="1843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3886200"/>
            <a:ext cx="9906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88406" y="2096797"/>
            <a:ext cx="922194" cy="922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81200" y="2788229"/>
            <a:ext cx="12573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64069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 y="3921125"/>
            <a:ext cx="1146175"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371600" y="2362200"/>
            <a:ext cx="6400800" cy="3962400"/>
          </a:xfrm>
        </p:spPr>
        <p:txBody>
          <a:bodyPr/>
          <a:lstStyle/>
          <a:p>
            <a:endParaRPr lang="en-GB" sz="1000" dirty="0" smtClean="0">
              <a:solidFill>
                <a:schemeClr val="tx1"/>
              </a:solidFill>
            </a:endParaRPr>
          </a:p>
          <a:p>
            <a:r>
              <a:rPr lang="en-GB" dirty="0" smtClean="0">
                <a:solidFill>
                  <a:schemeClr val="tx1"/>
                </a:solidFill>
              </a:rPr>
              <a:t>‘How’ should we teach these</a:t>
            </a:r>
          </a:p>
          <a:p>
            <a:r>
              <a:rPr lang="en-GB" dirty="0" smtClean="0">
                <a:solidFill>
                  <a:schemeClr val="tx1"/>
                </a:solidFill>
              </a:rPr>
              <a:t>words …..?</a:t>
            </a:r>
          </a:p>
          <a:p>
            <a:endParaRPr lang="en-GB" dirty="0">
              <a:solidFill>
                <a:schemeClr val="tx1"/>
              </a:solidFill>
            </a:endParaRPr>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2048" y="4087091"/>
            <a:ext cx="2028825"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8132" y="4095605"/>
            <a:ext cx="2024063" cy="232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0" y="4087091"/>
            <a:ext cx="2084387" cy="240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8"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01" y="5029200"/>
            <a:ext cx="1636246" cy="16710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60630" y="5815013"/>
            <a:ext cx="81756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1"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90302" y="146847"/>
            <a:ext cx="987891" cy="707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121375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723345"/>
            <a:ext cx="1987406" cy="202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371600" y="2362200"/>
            <a:ext cx="6400800" cy="3962400"/>
          </a:xfrm>
        </p:spPr>
        <p:txBody>
          <a:bodyPr>
            <a:normAutofit lnSpcReduction="10000"/>
          </a:bodyPr>
          <a:lstStyle/>
          <a:p>
            <a:endParaRPr lang="en-GB" dirty="0" smtClean="0">
              <a:solidFill>
                <a:schemeClr val="tx1"/>
              </a:solidFill>
            </a:endParaRPr>
          </a:p>
          <a:p>
            <a:r>
              <a:rPr lang="en-GB" dirty="0" smtClean="0">
                <a:solidFill>
                  <a:schemeClr val="tx1"/>
                </a:solidFill>
              </a:rPr>
              <a:t>‘How’ should we teach those</a:t>
            </a:r>
          </a:p>
          <a:p>
            <a:r>
              <a:rPr lang="en-GB" dirty="0" smtClean="0">
                <a:solidFill>
                  <a:schemeClr val="tx1"/>
                </a:solidFill>
              </a:rPr>
              <a:t>words …..?</a:t>
            </a:r>
          </a:p>
          <a:p>
            <a:endParaRPr lang="en-GB" dirty="0">
              <a:solidFill>
                <a:schemeClr val="tx1"/>
              </a:solidFill>
            </a:endParaRPr>
          </a:p>
          <a:p>
            <a:r>
              <a:rPr lang="en-GB" b="1" dirty="0" smtClean="0">
                <a:solidFill>
                  <a:schemeClr val="tx1"/>
                </a:solidFill>
              </a:rPr>
              <a:t>Top Tip 1: </a:t>
            </a:r>
            <a:r>
              <a:rPr lang="en-GB" dirty="0" smtClean="0">
                <a:solidFill>
                  <a:schemeClr val="tx1"/>
                </a:solidFill>
              </a:rPr>
              <a:t>Write the ‘Taught Words’ on the whiteboard</a:t>
            </a:r>
          </a:p>
          <a:p>
            <a:r>
              <a:rPr lang="en-GB" dirty="0" smtClean="0">
                <a:solidFill>
                  <a:schemeClr val="tx1"/>
                </a:solidFill>
              </a:rPr>
              <a:t>Text ONLY</a:t>
            </a:r>
          </a:p>
          <a:p>
            <a:endParaRPr lang="en-GB" dirty="0">
              <a:solidFill>
                <a:schemeClr val="tx1"/>
              </a:solidFill>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4618383"/>
            <a:ext cx="990600" cy="2239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5118" y="3435133"/>
            <a:ext cx="81756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201851"/>
            <a:ext cx="81756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042" y="762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35264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723345"/>
            <a:ext cx="1987406" cy="2029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371600" y="2362200"/>
            <a:ext cx="6400800" cy="3962400"/>
          </a:xfrm>
        </p:spPr>
        <p:txBody>
          <a:bodyPr>
            <a:normAutofit/>
          </a:bodyPr>
          <a:lstStyle/>
          <a:p>
            <a:endParaRPr lang="en-GB" dirty="0" smtClean="0">
              <a:solidFill>
                <a:schemeClr val="tx1"/>
              </a:solidFill>
            </a:endParaRPr>
          </a:p>
          <a:p>
            <a:r>
              <a:rPr lang="en-GB" dirty="0" smtClean="0">
                <a:solidFill>
                  <a:schemeClr val="tx1"/>
                </a:solidFill>
              </a:rPr>
              <a:t>Circulation: … the transport of oxygenated blood ….</a:t>
            </a:r>
          </a:p>
          <a:p>
            <a:endParaRPr lang="en-GB" dirty="0">
              <a:solidFill>
                <a:schemeClr val="tx1"/>
              </a:solidFill>
            </a:endParaRPr>
          </a:p>
          <a:p>
            <a:r>
              <a:rPr lang="en-GB" b="1" dirty="0" smtClean="0">
                <a:solidFill>
                  <a:schemeClr val="tx1"/>
                </a:solidFill>
              </a:rPr>
              <a:t>Top Tip 1: </a:t>
            </a:r>
            <a:r>
              <a:rPr lang="en-GB" dirty="0" smtClean="0">
                <a:solidFill>
                  <a:schemeClr val="tx1"/>
                </a:solidFill>
              </a:rPr>
              <a:t>Write the ‘Taught Words’ on the whiteboard</a:t>
            </a:r>
          </a:p>
          <a:p>
            <a:r>
              <a:rPr lang="en-GB" dirty="0" smtClean="0">
                <a:solidFill>
                  <a:schemeClr val="tx1"/>
                </a:solidFill>
              </a:rPr>
              <a:t>Text ONLY</a:t>
            </a:r>
          </a:p>
          <a:p>
            <a:endParaRPr lang="en-GB" dirty="0">
              <a:solidFill>
                <a:schemeClr val="tx1"/>
              </a:solidFill>
            </a:endParaRPr>
          </a:p>
        </p:txBody>
      </p: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4618383"/>
            <a:ext cx="990600" cy="22396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5118" y="3435133"/>
            <a:ext cx="81756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6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201851"/>
            <a:ext cx="81756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042" y="1524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922947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953000"/>
            <a:ext cx="1763421" cy="180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371600" y="2362200"/>
            <a:ext cx="6400800" cy="3962400"/>
          </a:xfrm>
        </p:spPr>
        <p:txBody>
          <a:bodyPr>
            <a:normAutofit lnSpcReduction="10000"/>
          </a:bodyPr>
          <a:lstStyle/>
          <a:p>
            <a:endParaRPr lang="en-GB" dirty="0" smtClean="0">
              <a:solidFill>
                <a:schemeClr val="tx1"/>
              </a:solidFill>
            </a:endParaRPr>
          </a:p>
          <a:p>
            <a:r>
              <a:rPr lang="en-GB" dirty="0" smtClean="0">
                <a:solidFill>
                  <a:schemeClr val="tx1"/>
                </a:solidFill>
              </a:rPr>
              <a:t>‘How’ should we teach those</a:t>
            </a:r>
          </a:p>
          <a:p>
            <a:r>
              <a:rPr lang="en-GB" dirty="0" smtClean="0">
                <a:solidFill>
                  <a:schemeClr val="tx1"/>
                </a:solidFill>
              </a:rPr>
              <a:t>words …..?</a:t>
            </a:r>
          </a:p>
          <a:p>
            <a:endParaRPr lang="en-GB" dirty="0">
              <a:solidFill>
                <a:schemeClr val="tx1"/>
              </a:solidFill>
            </a:endParaRPr>
          </a:p>
          <a:p>
            <a:r>
              <a:rPr lang="en-GB" b="1" dirty="0" smtClean="0">
                <a:solidFill>
                  <a:schemeClr val="tx1"/>
                </a:solidFill>
              </a:rPr>
              <a:t>Top Tip 1: </a:t>
            </a:r>
            <a:r>
              <a:rPr lang="en-GB" dirty="0" smtClean="0">
                <a:solidFill>
                  <a:schemeClr val="tx1"/>
                </a:solidFill>
              </a:rPr>
              <a:t>Write the ‘Taught Words’ on the whiteboard</a:t>
            </a:r>
          </a:p>
          <a:p>
            <a:r>
              <a:rPr lang="en-GB" dirty="0" smtClean="0">
                <a:solidFill>
                  <a:schemeClr val="tx1"/>
                </a:solidFill>
              </a:rPr>
              <a:t>Text (Highlighting Key Vocabulary)</a:t>
            </a:r>
          </a:p>
          <a:p>
            <a:endParaRPr lang="en-GB" dirty="0">
              <a:solidFill>
                <a:schemeClr val="tx1"/>
              </a:solidFill>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4634345"/>
            <a:ext cx="1012231"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2133" y="3428206"/>
            <a:ext cx="81756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191000"/>
            <a:ext cx="81756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88" y="762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287029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953000"/>
            <a:ext cx="1763421" cy="1801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371600" y="2362200"/>
            <a:ext cx="6400800" cy="3962400"/>
          </a:xfrm>
        </p:spPr>
        <p:txBody>
          <a:bodyPr>
            <a:normAutofit/>
          </a:bodyPr>
          <a:lstStyle/>
          <a:p>
            <a:endParaRPr lang="en-GB" dirty="0" smtClean="0">
              <a:solidFill>
                <a:schemeClr val="tx1"/>
              </a:solidFill>
            </a:endParaRPr>
          </a:p>
          <a:p>
            <a:pPr lvl="0"/>
            <a:r>
              <a:rPr lang="en-GB" b="1" dirty="0">
                <a:solidFill>
                  <a:srgbClr val="FF0000"/>
                </a:solidFill>
              </a:rPr>
              <a:t>Circulation</a:t>
            </a:r>
            <a:r>
              <a:rPr lang="en-GB" dirty="0">
                <a:solidFill>
                  <a:prstClr val="black"/>
                </a:solidFill>
              </a:rPr>
              <a:t>: … the </a:t>
            </a:r>
            <a:r>
              <a:rPr lang="en-GB" b="1" dirty="0">
                <a:solidFill>
                  <a:srgbClr val="00B050"/>
                </a:solidFill>
              </a:rPr>
              <a:t>transport</a:t>
            </a:r>
            <a:r>
              <a:rPr lang="en-GB" dirty="0">
                <a:solidFill>
                  <a:prstClr val="black"/>
                </a:solidFill>
              </a:rPr>
              <a:t> of </a:t>
            </a:r>
            <a:r>
              <a:rPr lang="en-GB" b="1" dirty="0">
                <a:solidFill>
                  <a:srgbClr val="FFFF00"/>
                </a:solidFill>
              </a:rPr>
              <a:t>oxygenated</a:t>
            </a:r>
            <a:r>
              <a:rPr lang="en-GB" dirty="0">
                <a:solidFill>
                  <a:prstClr val="black"/>
                </a:solidFill>
              </a:rPr>
              <a:t> </a:t>
            </a:r>
            <a:r>
              <a:rPr lang="en-GB" b="1" dirty="0">
                <a:solidFill>
                  <a:srgbClr val="00B050"/>
                </a:solidFill>
              </a:rPr>
              <a:t>blood</a:t>
            </a:r>
            <a:r>
              <a:rPr lang="en-GB" dirty="0">
                <a:solidFill>
                  <a:prstClr val="black"/>
                </a:solidFill>
              </a:rPr>
              <a:t> </a:t>
            </a:r>
            <a:r>
              <a:rPr lang="en-GB" dirty="0" smtClean="0">
                <a:solidFill>
                  <a:prstClr val="black"/>
                </a:solidFill>
              </a:rPr>
              <a:t>….</a:t>
            </a:r>
            <a:endParaRPr lang="en-GB" dirty="0" smtClean="0">
              <a:solidFill>
                <a:schemeClr val="tx1"/>
              </a:solidFill>
            </a:endParaRPr>
          </a:p>
          <a:p>
            <a:endParaRPr lang="en-GB" dirty="0">
              <a:solidFill>
                <a:schemeClr val="tx1"/>
              </a:solidFill>
            </a:endParaRPr>
          </a:p>
          <a:p>
            <a:r>
              <a:rPr lang="en-GB" b="1" dirty="0" smtClean="0">
                <a:solidFill>
                  <a:schemeClr val="tx1"/>
                </a:solidFill>
              </a:rPr>
              <a:t>Top Tip 1: </a:t>
            </a:r>
            <a:r>
              <a:rPr lang="en-GB" dirty="0" smtClean="0">
                <a:solidFill>
                  <a:schemeClr val="tx1"/>
                </a:solidFill>
              </a:rPr>
              <a:t>Write the ‘Taught Words’ on the whiteboard</a:t>
            </a:r>
          </a:p>
          <a:p>
            <a:r>
              <a:rPr lang="en-GB" dirty="0" smtClean="0">
                <a:solidFill>
                  <a:schemeClr val="tx1"/>
                </a:solidFill>
              </a:rPr>
              <a:t>Text (Highlighting Key Vocabulary)</a:t>
            </a:r>
          </a:p>
          <a:p>
            <a:endParaRPr lang="en-GB" dirty="0">
              <a:solidFill>
                <a:schemeClr val="tx1"/>
              </a:solidFill>
            </a:endParaRPr>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4634345"/>
            <a:ext cx="1012231"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48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22133" y="3428206"/>
            <a:ext cx="81756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191000"/>
            <a:ext cx="81756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7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042" y="75406"/>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59190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835214"/>
            <a:ext cx="1905000" cy="194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684337" y="2373313"/>
            <a:ext cx="6400800" cy="3984626"/>
          </a:xfrm>
        </p:spPr>
        <p:txBody>
          <a:bodyPr>
            <a:normAutofit fontScale="92500" lnSpcReduction="10000"/>
          </a:bodyPr>
          <a:lstStyle/>
          <a:p>
            <a:endParaRPr lang="en-GB" dirty="0" smtClean="0">
              <a:solidFill>
                <a:schemeClr val="tx1"/>
              </a:solidFill>
            </a:endParaRPr>
          </a:p>
          <a:p>
            <a:r>
              <a:rPr lang="en-GB" dirty="0" smtClean="0">
                <a:solidFill>
                  <a:schemeClr val="tx1"/>
                </a:solidFill>
              </a:rPr>
              <a:t>‘How’ should we teach those</a:t>
            </a:r>
          </a:p>
          <a:p>
            <a:r>
              <a:rPr lang="en-GB" dirty="0" smtClean="0">
                <a:solidFill>
                  <a:schemeClr val="tx1"/>
                </a:solidFill>
              </a:rPr>
              <a:t>words …..?</a:t>
            </a:r>
          </a:p>
          <a:p>
            <a:endParaRPr lang="en-GB" dirty="0">
              <a:solidFill>
                <a:schemeClr val="tx1"/>
              </a:solidFill>
            </a:endParaRPr>
          </a:p>
          <a:p>
            <a:r>
              <a:rPr lang="en-GB" b="1" dirty="0" smtClean="0">
                <a:solidFill>
                  <a:schemeClr val="tx1"/>
                </a:solidFill>
              </a:rPr>
              <a:t>Top Tip 1: </a:t>
            </a:r>
            <a:r>
              <a:rPr lang="en-GB" dirty="0" smtClean="0">
                <a:solidFill>
                  <a:schemeClr val="tx1"/>
                </a:solidFill>
              </a:rPr>
              <a:t>Write the ‘Taught Words’ on the whiteboard</a:t>
            </a:r>
          </a:p>
          <a:p>
            <a:r>
              <a:rPr lang="en-GB" dirty="0" smtClean="0">
                <a:solidFill>
                  <a:schemeClr val="tx1"/>
                </a:solidFill>
              </a:rPr>
              <a:t>Text (Highlighting Key Vocabulary, with Picture Cues)</a:t>
            </a:r>
          </a:p>
          <a:p>
            <a:endParaRPr lang="en-GB" dirty="0">
              <a:solidFill>
                <a:schemeClr val="tx1"/>
              </a:solidFill>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4365626"/>
            <a:ext cx="1143000" cy="2492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5137" y="3322639"/>
            <a:ext cx="822325"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302487"/>
            <a:ext cx="81756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897" y="1524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4715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835214"/>
            <a:ext cx="1905000" cy="194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684337" y="2373313"/>
            <a:ext cx="6400800" cy="3984626"/>
          </a:xfrm>
        </p:spPr>
        <p:txBody>
          <a:bodyPr>
            <a:normAutofit fontScale="92500" lnSpcReduction="10000"/>
          </a:bodyPr>
          <a:lstStyle/>
          <a:p>
            <a:endParaRPr lang="en-GB" dirty="0" smtClean="0">
              <a:solidFill>
                <a:schemeClr val="tx1"/>
              </a:solidFill>
            </a:endParaRPr>
          </a:p>
          <a:p>
            <a:pPr lvl="0"/>
            <a:r>
              <a:rPr lang="en-GB" b="1" dirty="0">
                <a:solidFill>
                  <a:srgbClr val="FF0000"/>
                </a:solidFill>
              </a:rPr>
              <a:t>Circulation</a:t>
            </a:r>
            <a:r>
              <a:rPr lang="en-GB" dirty="0">
                <a:solidFill>
                  <a:prstClr val="black"/>
                </a:solidFill>
              </a:rPr>
              <a:t>: … the </a:t>
            </a:r>
            <a:r>
              <a:rPr lang="en-GB" b="1" dirty="0">
                <a:solidFill>
                  <a:srgbClr val="00B050"/>
                </a:solidFill>
              </a:rPr>
              <a:t>transport</a:t>
            </a:r>
            <a:r>
              <a:rPr lang="en-GB" dirty="0">
                <a:solidFill>
                  <a:prstClr val="black"/>
                </a:solidFill>
              </a:rPr>
              <a:t> of </a:t>
            </a:r>
            <a:r>
              <a:rPr lang="en-GB" b="1" dirty="0">
                <a:solidFill>
                  <a:srgbClr val="FFFF00"/>
                </a:solidFill>
              </a:rPr>
              <a:t>oxygenated</a:t>
            </a:r>
            <a:r>
              <a:rPr lang="en-GB" dirty="0">
                <a:solidFill>
                  <a:prstClr val="black"/>
                </a:solidFill>
              </a:rPr>
              <a:t> </a:t>
            </a:r>
            <a:r>
              <a:rPr lang="en-GB" b="1" dirty="0">
                <a:solidFill>
                  <a:srgbClr val="00B050"/>
                </a:solidFill>
              </a:rPr>
              <a:t>blood</a:t>
            </a:r>
            <a:r>
              <a:rPr lang="en-GB" dirty="0">
                <a:solidFill>
                  <a:prstClr val="black"/>
                </a:solidFill>
              </a:rPr>
              <a:t> ….</a:t>
            </a:r>
          </a:p>
          <a:p>
            <a:endParaRPr lang="en-GB" dirty="0">
              <a:solidFill>
                <a:schemeClr val="tx1"/>
              </a:solidFill>
            </a:endParaRPr>
          </a:p>
          <a:p>
            <a:r>
              <a:rPr lang="en-GB" b="1" dirty="0" smtClean="0">
                <a:solidFill>
                  <a:schemeClr val="tx1"/>
                </a:solidFill>
              </a:rPr>
              <a:t>Top Tip 1: </a:t>
            </a:r>
            <a:r>
              <a:rPr lang="en-GB" dirty="0" smtClean="0">
                <a:solidFill>
                  <a:schemeClr val="tx1"/>
                </a:solidFill>
              </a:rPr>
              <a:t>Write the ‘Taught Words’ on the whiteboard</a:t>
            </a:r>
          </a:p>
          <a:p>
            <a:r>
              <a:rPr lang="en-GB" dirty="0" smtClean="0">
                <a:solidFill>
                  <a:schemeClr val="tx1"/>
                </a:solidFill>
              </a:rPr>
              <a:t>Text (Highlighting Key Vocabulary, with Picture Cues)</a:t>
            </a:r>
          </a:p>
          <a:p>
            <a:endParaRPr lang="en-GB" dirty="0">
              <a:solidFill>
                <a:schemeClr val="tx1"/>
              </a:solidFill>
            </a:endParaRPr>
          </a:p>
        </p:txBody>
      </p:sp>
      <p:pic>
        <p:nvPicPr>
          <p:cNvPr id="215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4365626"/>
            <a:ext cx="1143000" cy="24923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50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5137" y="3322639"/>
            <a:ext cx="822325"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4302487"/>
            <a:ext cx="81756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7326" y="2417764"/>
            <a:ext cx="18383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188" y="762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59233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835214"/>
            <a:ext cx="1905000" cy="194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684337" y="2373313"/>
            <a:ext cx="6400800" cy="3984626"/>
          </a:xfrm>
        </p:spPr>
        <p:txBody>
          <a:bodyPr>
            <a:normAutofit/>
          </a:bodyPr>
          <a:lstStyle/>
          <a:p>
            <a:endParaRPr lang="en-GB" dirty="0" smtClean="0">
              <a:solidFill>
                <a:schemeClr val="tx1"/>
              </a:solidFill>
            </a:endParaRPr>
          </a:p>
          <a:p>
            <a:endParaRPr lang="en-GB" dirty="0">
              <a:solidFill>
                <a:schemeClr val="tx1"/>
              </a:solidFill>
            </a:endParaRPr>
          </a:p>
        </p:txBody>
      </p:sp>
      <p:pic>
        <p:nvPicPr>
          <p:cNvPr id="21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302487"/>
            <a:ext cx="81756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181" y="2363388"/>
            <a:ext cx="18383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88" y="762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2398024"/>
            <a:ext cx="5343525" cy="3776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3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5534574"/>
            <a:ext cx="1146175"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24125" y="3353009"/>
            <a:ext cx="1504950"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9941"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88369" y="5847861"/>
            <a:ext cx="147637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47217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2914650"/>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371600" y="3200400"/>
            <a:ext cx="6400800" cy="3200400"/>
          </a:xfrm>
        </p:spPr>
        <p:txBody>
          <a:bodyPr/>
          <a:lstStyle/>
          <a:p>
            <a:endParaRPr lang="en-GB" dirty="0" smtClean="0">
              <a:solidFill>
                <a:schemeClr val="tx1"/>
              </a:solidFill>
            </a:endParaRPr>
          </a:p>
          <a:p>
            <a:r>
              <a:rPr lang="en-GB" dirty="0" smtClean="0">
                <a:solidFill>
                  <a:schemeClr val="tx1"/>
                </a:solidFill>
              </a:rPr>
              <a:t>‘</a:t>
            </a:r>
            <a:r>
              <a:rPr lang="en-GB" b="1" dirty="0" smtClean="0">
                <a:solidFill>
                  <a:schemeClr val="tx1"/>
                </a:solidFill>
              </a:rPr>
              <a:t>What?</a:t>
            </a:r>
            <a:r>
              <a:rPr lang="en-GB" dirty="0" smtClean="0">
                <a:solidFill>
                  <a:schemeClr val="tx1"/>
                </a:solidFill>
              </a:rPr>
              <a:t>’ to teach …</a:t>
            </a:r>
          </a:p>
          <a:p>
            <a:endParaRPr lang="en-GB" dirty="0" smtClean="0">
              <a:solidFill>
                <a:schemeClr val="tx1"/>
              </a:solidFill>
            </a:endParaRPr>
          </a:p>
          <a:p>
            <a:r>
              <a:rPr lang="en-GB" dirty="0" smtClean="0">
                <a:solidFill>
                  <a:schemeClr val="tx1"/>
                </a:solidFill>
              </a:rPr>
              <a:t>‘</a:t>
            </a:r>
            <a:r>
              <a:rPr lang="en-GB" b="1" dirty="0" smtClean="0">
                <a:solidFill>
                  <a:schemeClr val="tx1"/>
                </a:solidFill>
              </a:rPr>
              <a:t>How?</a:t>
            </a:r>
            <a:r>
              <a:rPr lang="en-GB" dirty="0" smtClean="0">
                <a:solidFill>
                  <a:schemeClr val="tx1"/>
                </a:solidFill>
              </a:rPr>
              <a:t>’ to teach it …</a:t>
            </a:r>
            <a:endParaRPr lang="en-GB" dirty="0">
              <a:solidFill>
                <a:schemeClr val="tx1"/>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800600"/>
            <a:ext cx="990600" cy="10241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579867"/>
            <a:ext cx="1025236" cy="9939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05842" y="838200"/>
            <a:ext cx="798513" cy="798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5217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479833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684337" y="2373313"/>
            <a:ext cx="6400800" cy="3984626"/>
          </a:xfrm>
        </p:spPr>
        <p:txBody>
          <a:bodyPr>
            <a:normAutofit/>
          </a:bodyPr>
          <a:lstStyle/>
          <a:p>
            <a:endParaRPr lang="en-GB" dirty="0" smtClean="0">
              <a:solidFill>
                <a:schemeClr val="tx1"/>
              </a:solidFill>
            </a:endParaRPr>
          </a:p>
          <a:p>
            <a:endParaRPr lang="en-GB" dirty="0">
              <a:solidFill>
                <a:schemeClr val="tx1"/>
              </a:solidFill>
            </a:endParaRPr>
          </a:p>
        </p:txBody>
      </p:sp>
      <p:pic>
        <p:nvPicPr>
          <p:cNvPr id="225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88" y="762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0" y="2398024"/>
            <a:ext cx="5343525" cy="3776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0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181" y="2209800"/>
            <a:ext cx="183832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5" y="4476750"/>
            <a:ext cx="28575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02641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684337" y="2373313"/>
            <a:ext cx="6400800" cy="3984626"/>
          </a:xfrm>
        </p:spPr>
        <p:txBody>
          <a:bodyPr>
            <a:normAutofit/>
          </a:bodyPr>
          <a:lstStyle/>
          <a:p>
            <a:endParaRPr lang="en-GB" dirty="0" smtClean="0">
              <a:solidFill>
                <a:schemeClr val="tx1"/>
              </a:solidFill>
            </a:endParaRPr>
          </a:p>
          <a:p>
            <a:endParaRPr lang="en-GB" dirty="0">
              <a:solidFill>
                <a:schemeClr val="tx1"/>
              </a:solidFill>
            </a:endParaRPr>
          </a:p>
        </p:txBody>
      </p:sp>
      <p:pic>
        <p:nvPicPr>
          <p:cNvPr id="22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88" y="762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398024"/>
            <a:ext cx="5343525" cy="3776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5" y="4476750"/>
            <a:ext cx="28575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32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879978"/>
            <a:ext cx="2150701" cy="2596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80078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4855" y="2133600"/>
            <a:ext cx="3478285" cy="24510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684337" y="2373313"/>
            <a:ext cx="6400800" cy="3984626"/>
          </a:xfrm>
        </p:spPr>
        <p:txBody>
          <a:bodyPr>
            <a:normAutofit/>
          </a:bodyPr>
          <a:lstStyle/>
          <a:p>
            <a:endParaRPr lang="en-GB" dirty="0" smtClean="0">
              <a:solidFill>
                <a:schemeClr val="tx1"/>
              </a:solidFill>
            </a:endParaRPr>
          </a:p>
          <a:p>
            <a:endParaRPr lang="en-GB" dirty="0">
              <a:solidFill>
                <a:schemeClr val="tx1"/>
              </a:solidFill>
            </a:endParaRPr>
          </a:p>
        </p:txBody>
      </p:sp>
      <p:pic>
        <p:nvPicPr>
          <p:cNvPr id="225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88" y="762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2398024"/>
            <a:ext cx="5343525" cy="3776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55" y="4476750"/>
            <a:ext cx="28575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22081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684337" y="2373313"/>
            <a:ext cx="6400800" cy="3984626"/>
          </a:xfrm>
        </p:spPr>
        <p:txBody>
          <a:bodyPr>
            <a:normAutofit/>
          </a:bodyPr>
          <a:lstStyle/>
          <a:p>
            <a:endParaRPr lang="en-GB" dirty="0" smtClean="0">
              <a:solidFill>
                <a:schemeClr val="tx1"/>
              </a:solidFill>
            </a:endParaRPr>
          </a:p>
          <a:p>
            <a:endParaRPr lang="en-GB" dirty="0">
              <a:solidFill>
                <a:schemeClr val="tx1"/>
              </a:solidFill>
            </a:endParaRPr>
          </a:p>
        </p:txBody>
      </p:sp>
      <p:pic>
        <p:nvPicPr>
          <p:cNvPr id="22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88" y="762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398024"/>
            <a:ext cx="5343525" cy="3776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5" y="4476750"/>
            <a:ext cx="28575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7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444" y="2398024"/>
            <a:ext cx="1832537" cy="18881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5181600" y="4038600"/>
            <a:ext cx="1524000" cy="838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758138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684337" y="2373313"/>
            <a:ext cx="6400800" cy="3984626"/>
          </a:xfrm>
        </p:spPr>
        <p:txBody>
          <a:bodyPr>
            <a:normAutofit/>
          </a:bodyPr>
          <a:lstStyle/>
          <a:p>
            <a:endParaRPr lang="en-GB" dirty="0" smtClean="0">
              <a:solidFill>
                <a:schemeClr val="tx1"/>
              </a:solidFill>
            </a:endParaRPr>
          </a:p>
          <a:p>
            <a:endParaRPr lang="en-GB" dirty="0">
              <a:solidFill>
                <a:schemeClr val="tx1"/>
              </a:solidFill>
            </a:endParaRPr>
          </a:p>
        </p:txBody>
      </p:sp>
      <p:pic>
        <p:nvPicPr>
          <p:cNvPr id="22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88" y="762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398024"/>
            <a:ext cx="5343525" cy="3776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5" y="4476750"/>
            <a:ext cx="28575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6705600" y="4038600"/>
            <a:ext cx="1676400" cy="838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4343400" y="4876800"/>
            <a:ext cx="1447800" cy="7905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5791200" y="4876800"/>
            <a:ext cx="1752600" cy="7905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0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321030"/>
            <a:ext cx="1835150"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361374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684337" y="2373313"/>
            <a:ext cx="6400800" cy="3984626"/>
          </a:xfrm>
        </p:spPr>
        <p:txBody>
          <a:bodyPr>
            <a:normAutofit/>
          </a:bodyPr>
          <a:lstStyle/>
          <a:p>
            <a:endParaRPr lang="en-GB" dirty="0" smtClean="0">
              <a:solidFill>
                <a:schemeClr val="tx1"/>
              </a:solidFill>
            </a:endParaRPr>
          </a:p>
          <a:p>
            <a:endParaRPr lang="en-GB" dirty="0">
              <a:solidFill>
                <a:schemeClr val="tx1"/>
              </a:solidFill>
            </a:endParaRPr>
          </a:p>
        </p:txBody>
      </p:sp>
      <p:pic>
        <p:nvPicPr>
          <p:cNvPr id="2253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188" y="762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398024"/>
            <a:ext cx="5343525" cy="3776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55" y="4476750"/>
            <a:ext cx="28575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ounded Rectangle 3"/>
          <p:cNvSpPr/>
          <p:nvPr/>
        </p:nvSpPr>
        <p:spPr>
          <a:xfrm>
            <a:off x="6705600" y="4038600"/>
            <a:ext cx="1676400" cy="8382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ounded Rectangle 4"/>
          <p:cNvSpPr/>
          <p:nvPr/>
        </p:nvSpPr>
        <p:spPr>
          <a:xfrm>
            <a:off x="4343400" y="4876800"/>
            <a:ext cx="1447800" cy="7905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ounded Rectangle 5"/>
          <p:cNvSpPr/>
          <p:nvPr/>
        </p:nvSpPr>
        <p:spPr>
          <a:xfrm>
            <a:off x="5791200" y="4876800"/>
            <a:ext cx="1752600" cy="7905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120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2321030"/>
            <a:ext cx="1835150" cy="1890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ounded Rectangle 6"/>
          <p:cNvSpPr/>
          <p:nvPr/>
        </p:nvSpPr>
        <p:spPr>
          <a:xfrm>
            <a:off x="3429000" y="3266386"/>
            <a:ext cx="3429000" cy="183901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02130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835214"/>
            <a:ext cx="1905000" cy="194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684337" y="2373313"/>
            <a:ext cx="6400800" cy="3984626"/>
          </a:xfrm>
        </p:spPr>
        <p:txBody>
          <a:bodyPr>
            <a:normAutofit/>
          </a:bodyPr>
          <a:lstStyle/>
          <a:p>
            <a:endParaRPr lang="en-GB" dirty="0" smtClean="0">
              <a:solidFill>
                <a:schemeClr val="tx1"/>
              </a:solidFill>
            </a:endParaRPr>
          </a:p>
          <a:p>
            <a:endParaRPr lang="en-GB" dirty="0">
              <a:solidFill>
                <a:schemeClr val="tx1"/>
              </a:solidFill>
            </a:endParaRPr>
          </a:p>
        </p:txBody>
      </p:sp>
      <p:pic>
        <p:nvPicPr>
          <p:cNvPr id="21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302487"/>
            <a:ext cx="81756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88" y="762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701" y="3544455"/>
            <a:ext cx="1146175"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6000" y="2819400"/>
            <a:ext cx="5181600" cy="3170099"/>
          </a:xfrm>
          <a:prstGeom prst="rect">
            <a:avLst/>
          </a:prstGeom>
          <a:noFill/>
        </p:spPr>
        <p:txBody>
          <a:bodyPr wrap="square" rtlCol="0">
            <a:spAutoFit/>
          </a:bodyPr>
          <a:lstStyle/>
          <a:p>
            <a:r>
              <a:rPr lang="en-GB" sz="3200" dirty="0" smtClean="0"/>
              <a:t>Staff/Students to ‘</a:t>
            </a:r>
            <a:r>
              <a:rPr lang="en-GB" sz="3200" b="1" u="sng" dirty="0" smtClean="0"/>
              <a:t>Teach</a:t>
            </a:r>
            <a:r>
              <a:rPr lang="en-GB" sz="3200" dirty="0" smtClean="0"/>
              <a:t>’/ ‘</a:t>
            </a:r>
            <a:r>
              <a:rPr lang="en-GB" sz="3200" b="1" u="sng" dirty="0" smtClean="0"/>
              <a:t>Learn</a:t>
            </a:r>
            <a:r>
              <a:rPr lang="en-GB" sz="3200" dirty="0" smtClean="0"/>
              <a:t>’ the questions within the Pre-Teaching Vocabulary (PTV) Pack</a:t>
            </a:r>
          </a:p>
          <a:p>
            <a:endParaRPr lang="en-GB" dirty="0"/>
          </a:p>
          <a:p>
            <a:endParaRPr lang="en-GB" dirty="0" smtClean="0"/>
          </a:p>
          <a:p>
            <a:endParaRPr lang="en-GB" dirty="0"/>
          </a:p>
          <a:p>
            <a:endParaRPr lang="en-GB" dirty="0"/>
          </a:p>
        </p:txBody>
      </p:sp>
      <p:pic>
        <p:nvPicPr>
          <p:cNvPr id="4505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48600" y="3276600"/>
            <a:ext cx="987425" cy="223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9850" y="5513387"/>
            <a:ext cx="1146175"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3530" y="2057400"/>
            <a:ext cx="81756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66474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835214"/>
            <a:ext cx="1905000" cy="194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684337" y="2373313"/>
            <a:ext cx="6400800" cy="3984626"/>
          </a:xfrm>
        </p:spPr>
        <p:txBody>
          <a:bodyPr>
            <a:normAutofit/>
          </a:bodyPr>
          <a:lstStyle/>
          <a:p>
            <a:endParaRPr lang="en-GB" dirty="0" smtClean="0">
              <a:solidFill>
                <a:schemeClr val="tx1"/>
              </a:solidFill>
            </a:endParaRPr>
          </a:p>
          <a:p>
            <a:endParaRPr lang="en-GB" dirty="0">
              <a:solidFill>
                <a:schemeClr val="tx1"/>
              </a:solidFill>
            </a:endParaRPr>
          </a:p>
        </p:txBody>
      </p:sp>
      <p:pic>
        <p:nvPicPr>
          <p:cNvPr id="21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302487"/>
            <a:ext cx="81756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88" y="762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701" y="3544455"/>
            <a:ext cx="1146175"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6000" y="2819400"/>
            <a:ext cx="5181600" cy="3447098"/>
          </a:xfrm>
          <a:prstGeom prst="rect">
            <a:avLst/>
          </a:prstGeom>
          <a:noFill/>
        </p:spPr>
        <p:txBody>
          <a:bodyPr wrap="square" rtlCol="0">
            <a:spAutoFit/>
          </a:bodyPr>
          <a:lstStyle/>
          <a:p>
            <a:endParaRPr lang="en-GB" dirty="0"/>
          </a:p>
          <a:p>
            <a:pPr lvl="0"/>
            <a:r>
              <a:rPr lang="en-GB" sz="3200" dirty="0">
                <a:solidFill>
                  <a:prstClr val="black"/>
                </a:solidFill>
              </a:rPr>
              <a:t>Staff/Students to </a:t>
            </a:r>
            <a:r>
              <a:rPr lang="en-GB" sz="3200" dirty="0" smtClean="0">
                <a:solidFill>
                  <a:prstClr val="black"/>
                </a:solidFill>
              </a:rPr>
              <a:t>‘</a:t>
            </a:r>
            <a:r>
              <a:rPr lang="en-GB" sz="3200" b="1" u="sng" dirty="0" smtClean="0">
                <a:solidFill>
                  <a:prstClr val="black"/>
                </a:solidFill>
              </a:rPr>
              <a:t>Model</a:t>
            </a:r>
            <a:r>
              <a:rPr lang="en-GB" sz="3200" dirty="0" smtClean="0">
                <a:solidFill>
                  <a:prstClr val="black"/>
                </a:solidFill>
              </a:rPr>
              <a:t>’/ ‘</a:t>
            </a:r>
            <a:r>
              <a:rPr lang="en-GB" sz="3200" b="1" u="sng" dirty="0" smtClean="0">
                <a:solidFill>
                  <a:prstClr val="black"/>
                </a:solidFill>
              </a:rPr>
              <a:t>Apply</a:t>
            </a:r>
            <a:r>
              <a:rPr lang="en-GB" sz="3200" dirty="0" smtClean="0">
                <a:solidFill>
                  <a:prstClr val="black"/>
                </a:solidFill>
              </a:rPr>
              <a:t>’ </a:t>
            </a:r>
            <a:r>
              <a:rPr lang="en-GB" sz="3200" dirty="0">
                <a:solidFill>
                  <a:prstClr val="black"/>
                </a:solidFill>
              </a:rPr>
              <a:t>the questions within the Pre-Teaching Vocabulary (PTV) Pack</a:t>
            </a:r>
          </a:p>
          <a:p>
            <a:endParaRPr lang="en-GB" dirty="0" smtClean="0"/>
          </a:p>
          <a:p>
            <a:endParaRPr lang="en-GB" dirty="0" smtClean="0"/>
          </a:p>
          <a:p>
            <a:endParaRPr lang="en-GB" dirty="0"/>
          </a:p>
          <a:p>
            <a:endParaRPr lang="en-GB" dirty="0"/>
          </a:p>
        </p:txBody>
      </p:sp>
      <p:pic>
        <p:nvPicPr>
          <p:cNvPr id="450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9850" y="5513387"/>
            <a:ext cx="1146175"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3530" y="2057400"/>
            <a:ext cx="81756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08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24788" y="3335048"/>
            <a:ext cx="1011237" cy="221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16611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835214"/>
            <a:ext cx="1905000" cy="194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684337" y="2373313"/>
            <a:ext cx="6400800" cy="3984626"/>
          </a:xfrm>
        </p:spPr>
        <p:txBody>
          <a:bodyPr>
            <a:normAutofit/>
          </a:bodyPr>
          <a:lstStyle/>
          <a:p>
            <a:endParaRPr lang="en-GB" dirty="0" smtClean="0">
              <a:solidFill>
                <a:schemeClr val="tx1"/>
              </a:solidFill>
            </a:endParaRPr>
          </a:p>
          <a:p>
            <a:endParaRPr lang="en-GB" dirty="0">
              <a:solidFill>
                <a:schemeClr val="tx1"/>
              </a:solidFill>
            </a:endParaRPr>
          </a:p>
        </p:txBody>
      </p:sp>
      <p:pic>
        <p:nvPicPr>
          <p:cNvPr id="21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302487"/>
            <a:ext cx="81756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88" y="762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701" y="3544455"/>
            <a:ext cx="1146175"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2286000" y="2819400"/>
            <a:ext cx="5181600" cy="3877985"/>
          </a:xfrm>
          <a:prstGeom prst="rect">
            <a:avLst/>
          </a:prstGeom>
          <a:noFill/>
        </p:spPr>
        <p:txBody>
          <a:bodyPr wrap="square" rtlCol="0">
            <a:spAutoFit/>
          </a:bodyPr>
          <a:lstStyle/>
          <a:p>
            <a:pPr lvl="0"/>
            <a:r>
              <a:rPr lang="en-GB" sz="3200" dirty="0" smtClean="0">
                <a:solidFill>
                  <a:prstClr val="black"/>
                </a:solidFill>
              </a:rPr>
              <a:t>Staff/Students </a:t>
            </a:r>
            <a:r>
              <a:rPr lang="en-GB" sz="3200" dirty="0">
                <a:solidFill>
                  <a:prstClr val="black"/>
                </a:solidFill>
              </a:rPr>
              <a:t>to </a:t>
            </a:r>
            <a:r>
              <a:rPr lang="en-GB" sz="3200" dirty="0" smtClean="0">
                <a:solidFill>
                  <a:prstClr val="black"/>
                </a:solidFill>
              </a:rPr>
              <a:t>‘</a:t>
            </a:r>
            <a:r>
              <a:rPr lang="en-GB" sz="3200" b="1" u="sng" dirty="0" smtClean="0">
                <a:solidFill>
                  <a:prstClr val="black"/>
                </a:solidFill>
              </a:rPr>
              <a:t>Assess</a:t>
            </a:r>
            <a:r>
              <a:rPr lang="en-GB" sz="3200" dirty="0" smtClean="0">
                <a:solidFill>
                  <a:prstClr val="black"/>
                </a:solidFill>
              </a:rPr>
              <a:t>’ the students use of / ‘</a:t>
            </a:r>
            <a:r>
              <a:rPr lang="en-GB" sz="3200" b="1" u="sng" dirty="0" smtClean="0">
                <a:solidFill>
                  <a:prstClr val="black"/>
                </a:solidFill>
              </a:rPr>
              <a:t>Monitor</a:t>
            </a:r>
            <a:r>
              <a:rPr lang="en-GB" sz="3200" dirty="0" smtClean="0">
                <a:solidFill>
                  <a:prstClr val="black"/>
                </a:solidFill>
              </a:rPr>
              <a:t>’ successful application of the </a:t>
            </a:r>
            <a:r>
              <a:rPr lang="en-GB" sz="3200" dirty="0">
                <a:solidFill>
                  <a:prstClr val="black"/>
                </a:solidFill>
              </a:rPr>
              <a:t>questions within the Pre-Teaching Vocabulary (PTV) Pack</a:t>
            </a:r>
          </a:p>
          <a:p>
            <a:endParaRPr lang="en-GB" dirty="0" smtClean="0"/>
          </a:p>
          <a:p>
            <a:endParaRPr lang="en-GB" dirty="0"/>
          </a:p>
          <a:p>
            <a:endParaRPr lang="en-GB" dirty="0"/>
          </a:p>
        </p:txBody>
      </p:sp>
      <p:pic>
        <p:nvPicPr>
          <p:cNvPr id="4505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89850" y="5513387"/>
            <a:ext cx="1146175"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3530" y="2057400"/>
            <a:ext cx="81756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10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69223" y="3107314"/>
            <a:ext cx="1146175" cy="2493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161064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35214"/>
            <a:ext cx="1905000" cy="194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684337" y="2373313"/>
            <a:ext cx="6400800" cy="3984626"/>
          </a:xfrm>
        </p:spPr>
        <p:txBody>
          <a:bodyPr>
            <a:normAutofit/>
          </a:bodyPr>
          <a:lstStyle/>
          <a:p>
            <a:endParaRPr lang="en-GB" dirty="0" smtClean="0">
              <a:solidFill>
                <a:schemeClr val="tx1"/>
              </a:solidFill>
            </a:endParaRPr>
          </a:p>
          <a:p>
            <a:endParaRPr lang="en-GB" dirty="0">
              <a:solidFill>
                <a:schemeClr val="tx1"/>
              </a:solidFill>
            </a:endParaRPr>
          </a:p>
        </p:txBody>
      </p:sp>
      <p:pic>
        <p:nvPicPr>
          <p:cNvPr id="215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302487"/>
            <a:ext cx="81756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181" y="2363388"/>
            <a:ext cx="18383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188" y="762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5534574"/>
            <a:ext cx="1146175"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2590800"/>
            <a:ext cx="5303448" cy="372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463216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371600" y="2362200"/>
            <a:ext cx="6400800" cy="3962400"/>
          </a:xfrm>
        </p:spPr>
        <p:txBody>
          <a:bodyPr/>
          <a:lstStyle/>
          <a:p>
            <a:endParaRPr lang="en-GB" dirty="0" smtClean="0">
              <a:solidFill>
                <a:schemeClr val="tx1"/>
              </a:solidFill>
            </a:endParaRPr>
          </a:p>
          <a:p>
            <a:r>
              <a:rPr lang="en-GB" dirty="0" smtClean="0">
                <a:solidFill>
                  <a:schemeClr val="tx1"/>
                </a:solidFill>
              </a:rPr>
              <a:t>‘</a:t>
            </a:r>
            <a:r>
              <a:rPr lang="en-GB" b="1" dirty="0" smtClean="0">
                <a:solidFill>
                  <a:schemeClr val="tx1"/>
                </a:solidFill>
              </a:rPr>
              <a:t>What?</a:t>
            </a:r>
            <a:r>
              <a:rPr lang="en-GB" dirty="0" smtClean="0">
                <a:solidFill>
                  <a:schemeClr val="tx1"/>
                </a:solidFill>
              </a:rPr>
              <a:t>’ words should we teach …</a:t>
            </a:r>
          </a:p>
          <a:p>
            <a:endParaRPr lang="en-GB" dirty="0">
              <a:solidFill>
                <a:schemeClr val="tx1"/>
              </a:solidFill>
            </a:endParaRP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43200"/>
            <a:ext cx="1023937" cy="99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70739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35214"/>
            <a:ext cx="1905000" cy="194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684337" y="2373313"/>
            <a:ext cx="6400800" cy="3984626"/>
          </a:xfrm>
        </p:spPr>
        <p:txBody>
          <a:bodyPr>
            <a:normAutofit/>
          </a:bodyPr>
          <a:lstStyle/>
          <a:p>
            <a:endParaRPr lang="en-GB" dirty="0" smtClean="0">
              <a:solidFill>
                <a:schemeClr val="tx1"/>
              </a:solidFill>
            </a:endParaRPr>
          </a:p>
          <a:p>
            <a:endParaRPr lang="en-GB" dirty="0">
              <a:solidFill>
                <a:schemeClr val="tx1"/>
              </a:solidFill>
            </a:endParaRPr>
          </a:p>
        </p:txBody>
      </p:sp>
      <p:pic>
        <p:nvPicPr>
          <p:cNvPr id="215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302487"/>
            <a:ext cx="81756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181" y="2363388"/>
            <a:ext cx="18383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188" y="762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5534574"/>
            <a:ext cx="1146175"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98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79618" y="2452939"/>
            <a:ext cx="5762625" cy="4043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12364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35214"/>
            <a:ext cx="1905000" cy="194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684337" y="2373313"/>
            <a:ext cx="6400800" cy="3984626"/>
          </a:xfrm>
        </p:spPr>
        <p:txBody>
          <a:bodyPr>
            <a:normAutofit/>
          </a:bodyPr>
          <a:lstStyle/>
          <a:p>
            <a:endParaRPr lang="en-GB" dirty="0" smtClean="0">
              <a:solidFill>
                <a:schemeClr val="tx1"/>
              </a:solidFill>
            </a:endParaRPr>
          </a:p>
          <a:p>
            <a:endParaRPr lang="en-GB" dirty="0">
              <a:solidFill>
                <a:schemeClr val="tx1"/>
              </a:solidFill>
            </a:endParaRPr>
          </a:p>
        </p:txBody>
      </p:sp>
      <p:pic>
        <p:nvPicPr>
          <p:cNvPr id="215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302487"/>
            <a:ext cx="81756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181" y="2363388"/>
            <a:ext cx="18383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53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6188" y="762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05000" y="5534574"/>
            <a:ext cx="1146175"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8600" y="2349533"/>
            <a:ext cx="3120129" cy="42834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85071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35214"/>
            <a:ext cx="1905000" cy="194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684337" y="2373313"/>
            <a:ext cx="6400800" cy="3984626"/>
          </a:xfrm>
        </p:spPr>
        <p:txBody>
          <a:bodyPr>
            <a:normAutofit/>
          </a:bodyPr>
          <a:lstStyle/>
          <a:p>
            <a:endParaRPr lang="en-GB" dirty="0" smtClean="0">
              <a:solidFill>
                <a:schemeClr val="tx1"/>
              </a:solidFill>
            </a:endParaRPr>
          </a:p>
          <a:p>
            <a:endParaRPr lang="en-GB" dirty="0">
              <a:solidFill>
                <a:schemeClr val="tx1"/>
              </a:solidFill>
            </a:endParaRPr>
          </a:p>
        </p:txBody>
      </p:sp>
      <p:pic>
        <p:nvPicPr>
          <p:cNvPr id="215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302487"/>
            <a:ext cx="81756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188" y="762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4701" y="3544455"/>
            <a:ext cx="1146175"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23377458"/>
              </p:ext>
            </p:extLst>
          </p:nvPr>
        </p:nvGraphicFramePr>
        <p:xfrm>
          <a:off x="2209800" y="2331447"/>
          <a:ext cx="6096000" cy="394208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en-GB" dirty="0" smtClean="0"/>
                        <a:t>Assessment</a:t>
                      </a:r>
                      <a:endParaRPr lang="en-GB" dirty="0"/>
                    </a:p>
                  </a:txBody>
                  <a:tcPr/>
                </a:tc>
                <a:tc>
                  <a:txBody>
                    <a:bodyPr/>
                    <a:lstStyle/>
                    <a:p>
                      <a:pPr algn="ctr"/>
                      <a:r>
                        <a:rPr lang="en-GB" dirty="0" smtClean="0"/>
                        <a:t>Step 1</a:t>
                      </a:r>
                      <a:endParaRPr lang="en-GB" dirty="0"/>
                    </a:p>
                  </a:txBody>
                  <a:tcPr/>
                </a:tc>
                <a:tc>
                  <a:txBody>
                    <a:bodyPr/>
                    <a:lstStyle/>
                    <a:p>
                      <a:pPr algn="ctr"/>
                      <a:r>
                        <a:rPr lang="en-GB" dirty="0" smtClean="0"/>
                        <a:t>Step 2</a:t>
                      </a:r>
                      <a:endParaRPr lang="en-GB" dirty="0"/>
                    </a:p>
                  </a:txBody>
                  <a:tcPr/>
                </a:tc>
                <a:tc>
                  <a:txBody>
                    <a:bodyPr/>
                    <a:lstStyle/>
                    <a:p>
                      <a:pPr algn="ctr"/>
                      <a:r>
                        <a:rPr lang="en-GB" dirty="0" smtClean="0"/>
                        <a:t>Step 3</a:t>
                      </a:r>
                      <a:endParaRPr lang="en-GB" dirty="0"/>
                    </a:p>
                  </a:txBody>
                  <a:tcPr/>
                </a:tc>
              </a:tr>
              <a:tr h="370840">
                <a:tc>
                  <a:txBody>
                    <a:bodyPr/>
                    <a:lstStyle/>
                    <a:p>
                      <a:pPr algn="l"/>
                      <a:r>
                        <a:rPr lang="en-GB" dirty="0" smtClean="0"/>
                        <a:t>1. </a:t>
                      </a:r>
                      <a:r>
                        <a:rPr lang="en-GB" b="1" dirty="0" smtClean="0"/>
                        <a:t>Name it</a:t>
                      </a:r>
                      <a:endParaRPr lang="en-GB" b="1" dirty="0"/>
                    </a:p>
                  </a:txBody>
                  <a:tcPr/>
                </a:tc>
                <a:tc>
                  <a:txBody>
                    <a:bodyPr/>
                    <a:lstStyle/>
                    <a:p>
                      <a:pPr algn="ctr"/>
                      <a:r>
                        <a:rPr lang="en-GB" dirty="0" smtClean="0"/>
                        <a:t>‘What is it?’</a:t>
                      </a:r>
                      <a:endParaRPr lang="en-GB" dirty="0"/>
                    </a:p>
                  </a:txBody>
                  <a:tcPr/>
                </a:tc>
                <a:tc>
                  <a:txBody>
                    <a:bodyPr/>
                    <a:lstStyle/>
                    <a:p>
                      <a:pPr algn="ctr"/>
                      <a:endParaRPr lang="en-GB" dirty="0"/>
                    </a:p>
                  </a:txBody>
                  <a:tcPr/>
                </a:tc>
                <a:tc>
                  <a:txBody>
                    <a:bodyPr/>
                    <a:lstStyle/>
                    <a:p>
                      <a:pPr algn="ctr"/>
                      <a:endParaRPr lang="en-GB"/>
                    </a:p>
                  </a:txBody>
                  <a:tcPr/>
                </a:tc>
              </a:tr>
              <a:tr h="370840">
                <a:tc>
                  <a:txBody>
                    <a:bodyPr/>
                    <a:lstStyle/>
                    <a:p>
                      <a:pPr algn="l"/>
                      <a:r>
                        <a:rPr lang="en-GB" dirty="0" smtClean="0"/>
                        <a:t>2. *</a:t>
                      </a:r>
                      <a:r>
                        <a:rPr lang="en-GB" b="1" dirty="0" smtClean="0"/>
                        <a:t>Give a meaning. </a:t>
                      </a:r>
                      <a:r>
                        <a:rPr lang="en-GB" b="0" dirty="0" smtClean="0"/>
                        <a:t>(Definition)</a:t>
                      </a:r>
                      <a:endParaRPr lang="en-GB" b="1" dirty="0"/>
                    </a:p>
                  </a:txBody>
                  <a:tcPr/>
                </a:tc>
                <a:tc>
                  <a:txBody>
                    <a:bodyPr/>
                    <a:lstStyle/>
                    <a:p>
                      <a:pPr algn="ctr"/>
                      <a:endParaRPr lang="en-GB" dirty="0"/>
                    </a:p>
                  </a:txBody>
                  <a:tcPr/>
                </a:tc>
                <a:tc>
                  <a:txBody>
                    <a:bodyPr/>
                    <a:lstStyle/>
                    <a:p>
                      <a:pPr algn="ctr"/>
                      <a:r>
                        <a:rPr lang="en-GB" dirty="0" smtClean="0"/>
                        <a:t>‘What</a:t>
                      </a:r>
                      <a:r>
                        <a:rPr lang="en-GB" baseline="0" dirty="0" smtClean="0"/>
                        <a:t> does the word mean?  Tell me about it. Describe it’</a:t>
                      </a: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rPr>
                        <a:t>‘What does the word mean?  Tell me about it. Describe it’</a:t>
                      </a:r>
                    </a:p>
                  </a:txBody>
                  <a:tcPr/>
                </a:tc>
              </a:tr>
              <a:tr h="370840">
                <a:tc>
                  <a:txBody>
                    <a:bodyPr/>
                    <a:lstStyle/>
                    <a:p>
                      <a:pPr algn="l"/>
                      <a:r>
                        <a:rPr lang="en-GB" dirty="0" smtClean="0"/>
                        <a:t>3. </a:t>
                      </a:r>
                      <a:r>
                        <a:rPr lang="en-GB" b="1" dirty="0" smtClean="0"/>
                        <a:t>Clap Syllables</a:t>
                      </a:r>
                      <a:endParaRPr lang="en-GB" b="1" dirty="0"/>
                    </a:p>
                  </a:txBody>
                  <a:tcPr/>
                </a:tc>
                <a:tc>
                  <a:txBody>
                    <a:bodyPr/>
                    <a:lstStyle/>
                    <a:p>
                      <a:pPr algn="ctr"/>
                      <a:r>
                        <a:rPr lang="en-GB" dirty="0" smtClean="0"/>
                        <a:t>‘Clap the beats in the word.’</a:t>
                      </a:r>
                      <a:endParaRPr lang="en-GB" dirty="0"/>
                    </a:p>
                  </a:txBody>
                  <a:tcPr/>
                </a:tc>
                <a:tc>
                  <a:txBody>
                    <a:bodyPr/>
                    <a:lstStyle/>
                    <a:p>
                      <a:pPr algn="ctr"/>
                      <a:r>
                        <a:rPr lang="en-GB" dirty="0" smtClean="0"/>
                        <a:t>‘What the word sounds like. It has … beats. It rhymes</a:t>
                      </a:r>
                      <a:r>
                        <a:rPr lang="en-GB" baseline="0" dirty="0" smtClean="0"/>
                        <a:t> with …’</a:t>
                      </a: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rPr>
                        <a:t>‘What the word sounds like. It has … beats. It rhymes with …’</a:t>
                      </a:r>
                    </a:p>
                  </a:txBody>
                  <a:tcPr/>
                </a:tc>
              </a:tr>
            </a:tbl>
          </a:graphicData>
        </a:graphic>
      </p:graphicFrame>
    </p:spTree>
    <p:extLst>
      <p:ext uri="{BB962C8B-B14F-4D97-AF65-F5344CB8AC3E}">
        <p14:creationId xmlns:p14="http://schemas.microsoft.com/office/powerpoint/2010/main" val="37357412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835214"/>
            <a:ext cx="1905000" cy="194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684337" y="2373313"/>
            <a:ext cx="6400800" cy="3984626"/>
          </a:xfrm>
        </p:spPr>
        <p:txBody>
          <a:bodyPr>
            <a:normAutofit/>
          </a:bodyPr>
          <a:lstStyle/>
          <a:p>
            <a:endParaRPr lang="en-GB" dirty="0" smtClean="0">
              <a:solidFill>
                <a:schemeClr val="tx1"/>
              </a:solidFill>
            </a:endParaRPr>
          </a:p>
          <a:p>
            <a:endParaRPr lang="en-GB" dirty="0">
              <a:solidFill>
                <a:schemeClr val="tx1"/>
              </a:solidFill>
            </a:endParaRPr>
          </a:p>
        </p:txBody>
      </p:sp>
      <p:pic>
        <p:nvPicPr>
          <p:cNvPr id="21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302487"/>
            <a:ext cx="81756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88" y="762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701" y="3544455"/>
            <a:ext cx="1146175"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630884453"/>
              </p:ext>
            </p:extLst>
          </p:nvPr>
        </p:nvGraphicFramePr>
        <p:xfrm>
          <a:off x="2209800" y="2331447"/>
          <a:ext cx="6096000" cy="366268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en-GB" dirty="0" smtClean="0"/>
                        <a:t>Assessment</a:t>
                      </a:r>
                      <a:endParaRPr lang="en-GB" dirty="0"/>
                    </a:p>
                  </a:txBody>
                  <a:tcPr/>
                </a:tc>
                <a:tc>
                  <a:txBody>
                    <a:bodyPr/>
                    <a:lstStyle/>
                    <a:p>
                      <a:pPr algn="ctr"/>
                      <a:r>
                        <a:rPr lang="en-GB" dirty="0" smtClean="0"/>
                        <a:t>Step 1</a:t>
                      </a:r>
                      <a:endParaRPr lang="en-GB" dirty="0"/>
                    </a:p>
                  </a:txBody>
                  <a:tcPr/>
                </a:tc>
                <a:tc>
                  <a:txBody>
                    <a:bodyPr/>
                    <a:lstStyle/>
                    <a:p>
                      <a:pPr algn="ctr"/>
                      <a:r>
                        <a:rPr lang="en-GB" dirty="0" smtClean="0"/>
                        <a:t>Step 2</a:t>
                      </a:r>
                      <a:endParaRPr lang="en-GB" dirty="0"/>
                    </a:p>
                  </a:txBody>
                  <a:tcPr/>
                </a:tc>
                <a:tc>
                  <a:txBody>
                    <a:bodyPr/>
                    <a:lstStyle/>
                    <a:p>
                      <a:pPr algn="ctr"/>
                      <a:r>
                        <a:rPr lang="en-GB" dirty="0" smtClean="0"/>
                        <a:t>Step 3</a:t>
                      </a:r>
                      <a:endParaRPr lang="en-GB" dirty="0"/>
                    </a:p>
                  </a:txBody>
                  <a:tcPr/>
                </a:tc>
              </a:tr>
              <a:tr h="370840">
                <a:tc>
                  <a:txBody>
                    <a:bodyPr/>
                    <a:lstStyle/>
                    <a:p>
                      <a:pPr algn="l"/>
                      <a:r>
                        <a:rPr lang="en-GB" dirty="0" smtClean="0"/>
                        <a:t>4. </a:t>
                      </a:r>
                      <a:r>
                        <a:rPr lang="en-GB" b="1" dirty="0" smtClean="0"/>
                        <a:t>Beginning</a:t>
                      </a:r>
                      <a:r>
                        <a:rPr lang="en-GB" b="1" baseline="0" dirty="0" smtClean="0"/>
                        <a:t> Sound</a:t>
                      </a:r>
                      <a:endParaRPr lang="en-GB" b="1" dirty="0"/>
                    </a:p>
                  </a:txBody>
                  <a:tcPr/>
                </a:tc>
                <a:tc>
                  <a:txBody>
                    <a:bodyPr/>
                    <a:lstStyle/>
                    <a:p>
                      <a:pPr algn="ctr"/>
                      <a:r>
                        <a:rPr lang="en-GB" dirty="0" smtClean="0"/>
                        <a:t>‘What</a:t>
                      </a:r>
                      <a:r>
                        <a:rPr lang="en-GB" baseline="0" dirty="0" smtClean="0"/>
                        <a:t> sound does it begin with?</a:t>
                      </a:r>
                      <a:r>
                        <a:rPr lang="en-GB" dirty="0" smtClean="0"/>
                        <a:t>’</a:t>
                      </a: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rPr>
                        <a:t>‘What sound does it begin with?’</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rPr>
                        <a:t>‘What sound does it begin with?’</a:t>
                      </a:r>
                    </a:p>
                  </a:txBody>
                  <a:tcPr/>
                </a:tc>
              </a:tr>
              <a:tr h="370840">
                <a:tc>
                  <a:txBody>
                    <a:bodyPr/>
                    <a:lstStyle/>
                    <a:p>
                      <a:pPr algn="l"/>
                      <a:r>
                        <a:rPr lang="en-GB" dirty="0" smtClean="0"/>
                        <a:t>5. </a:t>
                      </a:r>
                      <a:r>
                        <a:rPr lang="en-GB" b="1" dirty="0" smtClean="0"/>
                        <a:t>Indicate</a:t>
                      </a:r>
                      <a:r>
                        <a:rPr lang="en-GB" b="1" baseline="0" dirty="0" smtClean="0"/>
                        <a:t> Word Length</a:t>
                      </a:r>
                      <a:r>
                        <a:rPr lang="en-GB" b="1" dirty="0" smtClean="0"/>
                        <a:t>.</a:t>
                      </a:r>
                      <a:endParaRPr lang="en-GB" b="1" dirty="0"/>
                    </a:p>
                  </a:txBody>
                  <a:tcPr/>
                </a:tc>
                <a:tc>
                  <a:txBody>
                    <a:bodyPr/>
                    <a:lstStyle/>
                    <a:p>
                      <a:pPr algn="ctr"/>
                      <a:r>
                        <a:rPr lang="en-GB" dirty="0" smtClean="0"/>
                        <a:t>‘</a:t>
                      </a:r>
                      <a:endParaRPr lang="en-GB" dirty="0"/>
                    </a:p>
                  </a:txBody>
                  <a:tcPr/>
                </a:tc>
                <a:tc>
                  <a:txBody>
                    <a:bodyPr/>
                    <a:lstStyle/>
                    <a:p>
                      <a:pPr algn="ctr"/>
                      <a:r>
                        <a:rPr lang="en-GB" dirty="0" smtClean="0"/>
                        <a:t>‘Is</a:t>
                      </a:r>
                      <a:r>
                        <a:rPr lang="en-GB" baseline="0" dirty="0" smtClean="0"/>
                        <a:t> it a short, medium or long word?’</a:t>
                      </a: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rPr>
                        <a:t>‘Is it a short, medium or long word?’</a:t>
                      </a:r>
                    </a:p>
                  </a:txBody>
                  <a:tcPr/>
                </a:tc>
              </a:tr>
              <a:tr h="370840">
                <a:tc>
                  <a:txBody>
                    <a:bodyPr/>
                    <a:lstStyle/>
                    <a:p>
                      <a:pPr algn="l"/>
                      <a:r>
                        <a:rPr lang="en-GB" dirty="0" smtClean="0"/>
                        <a:t>6.  </a:t>
                      </a:r>
                      <a:r>
                        <a:rPr lang="en-GB" b="1" dirty="0" smtClean="0"/>
                        <a:t>Function</a:t>
                      </a:r>
                      <a:r>
                        <a:rPr lang="en-GB" b="1" baseline="0" dirty="0" smtClean="0"/>
                        <a:t> &amp; Action</a:t>
                      </a:r>
                      <a:endParaRPr lang="en-GB" b="1" dirty="0"/>
                    </a:p>
                  </a:txBody>
                  <a:tcPr/>
                </a:tc>
                <a:tc>
                  <a:txBody>
                    <a:bodyPr/>
                    <a:lstStyle/>
                    <a:p>
                      <a:pPr algn="ctr"/>
                      <a:endParaRPr lang="en-GB" dirty="0"/>
                    </a:p>
                  </a:txBody>
                  <a:tcPr/>
                </a:tc>
                <a:tc>
                  <a:txBody>
                    <a:bodyPr/>
                    <a:lstStyle/>
                    <a:p>
                      <a:pPr algn="ctr"/>
                      <a:r>
                        <a:rPr lang="en-GB" dirty="0" smtClean="0"/>
                        <a:t>‘Can</a:t>
                      </a:r>
                      <a:r>
                        <a:rPr lang="en-GB" baseline="0" dirty="0" smtClean="0"/>
                        <a:t> you do an action?’</a:t>
                      </a:r>
                    </a:p>
                    <a:p>
                      <a:pPr algn="ctr"/>
                      <a:endParaRPr lang="en-GB" baseline="0" dirty="0" smtClean="0"/>
                    </a:p>
                    <a:p>
                      <a:pPr algn="ctr"/>
                      <a:r>
                        <a:rPr lang="en-GB" baseline="0" dirty="0" smtClean="0"/>
                        <a:t>‘What do we do with it?’</a:t>
                      </a: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rPr>
                        <a:t>‘Can you do an action?’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prstClr val="black"/>
                        </a:solidFill>
                        <a:effectLst/>
                        <a:uLnTx/>
                        <a:uFillTx/>
                        <a:latin typeface="+mn-l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rPr>
                        <a:t>‘What do we do with it?’</a:t>
                      </a:r>
                    </a:p>
                  </a:txBody>
                  <a:tcPr/>
                </a:tc>
              </a:tr>
            </a:tbl>
          </a:graphicData>
        </a:graphic>
      </p:graphicFrame>
    </p:spTree>
    <p:extLst>
      <p:ext uri="{BB962C8B-B14F-4D97-AF65-F5344CB8AC3E}">
        <p14:creationId xmlns:p14="http://schemas.microsoft.com/office/powerpoint/2010/main" val="135324595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835214"/>
            <a:ext cx="1905000" cy="194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684337" y="2373313"/>
            <a:ext cx="6400800" cy="3984626"/>
          </a:xfrm>
        </p:spPr>
        <p:txBody>
          <a:bodyPr>
            <a:normAutofit/>
          </a:bodyPr>
          <a:lstStyle/>
          <a:p>
            <a:endParaRPr lang="en-GB" dirty="0" smtClean="0">
              <a:solidFill>
                <a:schemeClr val="tx1"/>
              </a:solidFill>
            </a:endParaRPr>
          </a:p>
          <a:p>
            <a:endParaRPr lang="en-GB" dirty="0">
              <a:solidFill>
                <a:schemeClr val="tx1"/>
              </a:solidFill>
            </a:endParaRPr>
          </a:p>
        </p:txBody>
      </p:sp>
      <p:pic>
        <p:nvPicPr>
          <p:cNvPr id="21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302487"/>
            <a:ext cx="81756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88" y="762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701" y="3544455"/>
            <a:ext cx="1146175"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4081572831"/>
              </p:ext>
            </p:extLst>
          </p:nvPr>
        </p:nvGraphicFramePr>
        <p:xfrm>
          <a:off x="2209800" y="2331447"/>
          <a:ext cx="6096000" cy="256540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en-GB" dirty="0" smtClean="0"/>
                        <a:t>Assessment</a:t>
                      </a:r>
                      <a:endParaRPr lang="en-GB" dirty="0"/>
                    </a:p>
                  </a:txBody>
                  <a:tcPr/>
                </a:tc>
                <a:tc>
                  <a:txBody>
                    <a:bodyPr/>
                    <a:lstStyle/>
                    <a:p>
                      <a:pPr algn="ctr"/>
                      <a:r>
                        <a:rPr lang="en-GB" dirty="0" smtClean="0"/>
                        <a:t>Step 1</a:t>
                      </a:r>
                      <a:endParaRPr lang="en-GB" dirty="0"/>
                    </a:p>
                  </a:txBody>
                  <a:tcPr/>
                </a:tc>
                <a:tc>
                  <a:txBody>
                    <a:bodyPr/>
                    <a:lstStyle/>
                    <a:p>
                      <a:pPr algn="ctr"/>
                      <a:r>
                        <a:rPr lang="en-GB" dirty="0" smtClean="0"/>
                        <a:t>Step 2</a:t>
                      </a:r>
                      <a:endParaRPr lang="en-GB" dirty="0"/>
                    </a:p>
                  </a:txBody>
                  <a:tcPr/>
                </a:tc>
                <a:tc>
                  <a:txBody>
                    <a:bodyPr/>
                    <a:lstStyle/>
                    <a:p>
                      <a:pPr algn="ctr"/>
                      <a:r>
                        <a:rPr lang="en-GB" dirty="0" smtClean="0"/>
                        <a:t>Step 3</a:t>
                      </a:r>
                      <a:endParaRPr lang="en-GB" dirty="0"/>
                    </a:p>
                  </a:txBody>
                  <a:tcPr/>
                </a:tc>
              </a:tr>
              <a:tr h="370840">
                <a:tc>
                  <a:txBody>
                    <a:bodyPr/>
                    <a:lstStyle/>
                    <a:p>
                      <a:pPr algn="l"/>
                      <a:r>
                        <a:rPr lang="en-GB" dirty="0" smtClean="0"/>
                        <a:t>7. </a:t>
                      </a:r>
                      <a:r>
                        <a:rPr lang="en-GB" b="1" dirty="0" smtClean="0"/>
                        <a:t>Category</a:t>
                      </a:r>
                      <a:endParaRPr lang="en-GB" b="1" dirty="0"/>
                    </a:p>
                  </a:txBody>
                  <a:tcPr/>
                </a:tc>
                <a:tc>
                  <a:txBody>
                    <a:bodyPr/>
                    <a:lstStyle/>
                    <a:p>
                      <a:pPr algn="ctr"/>
                      <a:r>
                        <a:rPr lang="en-GB" dirty="0" smtClean="0"/>
                        <a:t>‘What</a:t>
                      </a:r>
                      <a:r>
                        <a:rPr lang="en-GB" baseline="0" dirty="0" smtClean="0"/>
                        <a:t> sort of thing is it?</a:t>
                      </a:r>
                      <a:r>
                        <a:rPr lang="en-GB" dirty="0" smtClean="0"/>
                        <a:t>’</a:t>
                      </a: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rPr>
                        <a:t>‘What category?’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rPr>
                        <a:t>‘What category?’</a:t>
                      </a:r>
                    </a:p>
                  </a:txBody>
                  <a:tcPr/>
                </a:tc>
              </a:tr>
              <a:tr h="370840">
                <a:tc>
                  <a:txBody>
                    <a:bodyPr/>
                    <a:lstStyle/>
                    <a:p>
                      <a:pPr algn="l"/>
                      <a:r>
                        <a:rPr lang="en-GB" dirty="0" smtClean="0"/>
                        <a:t>8. </a:t>
                      </a:r>
                      <a:r>
                        <a:rPr lang="en-GB" b="1" dirty="0" smtClean="0"/>
                        <a:t>Location</a:t>
                      </a:r>
                      <a:endParaRPr lang="en-GB" b="1" dirty="0"/>
                    </a:p>
                  </a:txBody>
                  <a:tcPr/>
                </a:tc>
                <a:tc>
                  <a:txBody>
                    <a:bodyPr/>
                    <a:lstStyle/>
                    <a:p>
                      <a:pPr algn="ctr"/>
                      <a:r>
                        <a:rPr lang="en-GB" dirty="0" smtClean="0"/>
                        <a:t>‘Where do we find it?‘</a:t>
                      </a: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rPr>
                        <a:t>‘Where do we find it?‘</a:t>
                      </a:r>
                    </a:p>
                    <a:p>
                      <a:pPr algn="ct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rPr>
                        <a:t>‘Where do we find 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smtClean="0">
                        <a:ln>
                          <a:noFill/>
                        </a:ln>
                        <a:solidFill>
                          <a:prstClr val="black"/>
                        </a:solidFill>
                        <a:effectLst/>
                        <a:uLnTx/>
                        <a:uFillTx/>
                        <a:latin typeface="+mn-lt"/>
                      </a:endParaRPr>
                    </a:p>
                  </a:txBody>
                  <a:tcPr/>
                </a:tc>
              </a:tr>
              <a:tr h="370840">
                <a:tc>
                  <a:txBody>
                    <a:bodyPr/>
                    <a:lstStyle/>
                    <a:p>
                      <a:pPr algn="l"/>
                      <a:r>
                        <a:rPr lang="en-GB" dirty="0" smtClean="0"/>
                        <a:t>9.  </a:t>
                      </a:r>
                      <a:r>
                        <a:rPr lang="en-GB" b="1" dirty="0" smtClean="0"/>
                        <a:t>Make</a:t>
                      </a:r>
                      <a:r>
                        <a:rPr lang="en-GB" b="1" baseline="0" dirty="0" smtClean="0"/>
                        <a:t> a Link</a:t>
                      </a:r>
                      <a:endParaRPr lang="en-GB" b="1" dirty="0"/>
                    </a:p>
                  </a:txBody>
                  <a:tcPr/>
                </a:tc>
                <a:tc>
                  <a:txBody>
                    <a:bodyPr/>
                    <a:lstStyle/>
                    <a:p>
                      <a:pPr algn="ctr"/>
                      <a:endParaRPr lang="en-GB" dirty="0"/>
                    </a:p>
                  </a:txBody>
                  <a:tcPr/>
                </a:tc>
                <a:tc>
                  <a:txBody>
                    <a:bodyPr/>
                    <a:lstStyle/>
                    <a:p>
                      <a:pPr algn="ctr"/>
                      <a:r>
                        <a:rPr lang="en-GB" baseline="0" dirty="0" smtClean="0"/>
                        <a:t>‘Make a Link’</a:t>
                      </a: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rPr>
                        <a:t>‘Make a Link’</a:t>
                      </a:r>
                    </a:p>
                  </a:txBody>
                  <a:tcPr/>
                </a:tc>
              </a:tr>
            </a:tbl>
          </a:graphicData>
        </a:graphic>
      </p:graphicFrame>
    </p:spTree>
    <p:extLst>
      <p:ext uri="{BB962C8B-B14F-4D97-AF65-F5344CB8AC3E}">
        <p14:creationId xmlns:p14="http://schemas.microsoft.com/office/powerpoint/2010/main" val="8879326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835214"/>
            <a:ext cx="1905000" cy="194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684337" y="2373313"/>
            <a:ext cx="6400800" cy="3984626"/>
          </a:xfrm>
        </p:spPr>
        <p:txBody>
          <a:bodyPr>
            <a:normAutofit/>
          </a:bodyPr>
          <a:lstStyle/>
          <a:p>
            <a:endParaRPr lang="en-GB" dirty="0" smtClean="0">
              <a:solidFill>
                <a:schemeClr val="tx1"/>
              </a:solidFill>
            </a:endParaRPr>
          </a:p>
          <a:p>
            <a:endParaRPr lang="en-GB" dirty="0">
              <a:solidFill>
                <a:schemeClr val="tx1"/>
              </a:solidFill>
            </a:endParaRPr>
          </a:p>
        </p:txBody>
      </p:sp>
      <p:pic>
        <p:nvPicPr>
          <p:cNvPr id="2150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302487"/>
            <a:ext cx="81756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188" y="762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3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4701" y="3544455"/>
            <a:ext cx="1146175"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le 3"/>
          <p:cNvGraphicFramePr>
            <a:graphicFrameLocks noGrp="1"/>
          </p:cNvGraphicFramePr>
          <p:nvPr>
            <p:extLst>
              <p:ext uri="{D42A27DB-BD31-4B8C-83A1-F6EECF244321}">
                <p14:modId xmlns:p14="http://schemas.microsoft.com/office/powerpoint/2010/main" val="1971287385"/>
              </p:ext>
            </p:extLst>
          </p:nvPr>
        </p:nvGraphicFramePr>
        <p:xfrm>
          <a:off x="2209800" y="2331447"/>
          <a:ext cx="6096000" cy="1285240"/>
        </p:xfrm>
        <a:graphic>
          <a:graphicData uri="http://schemas.openxmlformats.org/drawingml/2006/table">
            <a:tbl>
              <a:tblPr firstRow="1" bandRow="1">
                <a:tableStyleId>{5C22544A-7EE6-4342-B048-85BDC9FD1C3A}</a:tableStyleId>
              </a:tblPr>
              <a:tblGrid>
                <a:gridCol w="1524000"/>
                <a:gridCol w="1524000"/>
                <a:gridCol w="1524000"/>
                <a:gridCol w="1524000"/>
              </a:tblGrid>
              <a:tr h="370840">
                <a:tc>
                  <a:txBody>
                    <a:bodyPr/>
                    <a:lstStyle/>
                    <a:p>
                      <a:pPr algn="ctr"/>
                      <a:r>
                        <a:rPr lang="en-GB" dirty="0" smtClean="0"/>
                        <a:t>Assessment</a:t>
                      </a:r>
                      <a:endParaRPr lang="en-GB" dirty="0"/>
                    </a:p>
                  </a:txBody>
                  <a:tcPr/>
                </a:tc>
                <a:tc>
                  <a:txBody>
                    <a:bodyPr/>
                    <a:lstStyle/>
                    <a:p>
                      <a:pPr algn="ctr"/>
                      <a:r>
                        <a:rPr lang="en-GB" dirty="0" smtClean="0"/>
                        <a:t>Step 1</a:t>
                      </a:r>
                      <a:endParaRPr lang="en-GB" dirty="0"/>
                    </a:p>
                  </a:txBody>
                  <a:tcPr/>
                </a:tc>
                <a:tc>
                  <a:txBody>
                    <a:bodyPr/>
                    <a:lstStyle/>
                    <a:p>
                      <a:pPr algn="ctr"/>
                      <a:r>
                        <a:rPr lang="en-GB" dirty="0" smtClean="0"/>
                        <a:t>Step 2</a:t>
                      </a:r>
                      <a:endParaRPr lang="en-GB" dirty="0"/>
                    </a:p>
                  </a:txBody>
                  <a:tcPr/>
                </a:tc>
                <a:tc>
                  <a:txBody>
                    <a:bodyPr/>
                    <a:lstStyle/>
                    <a:p>
                      <a:pPr algn="ctr"/>
                      <a:r>
                        <a:rPr lang="en-GB" dirty="0" smtClean="0"/>
                        <a:t>Step 3</a:t>
                      </a:r>
                      <a:endParaRPr lang="en-GB" dirty="0"/>
                    </a:p>
                  </a:txBody>
                  <a:tcPr/>
                </a:tc>
              </a:tr>
              <a:tr h="370840">
                <a:tc>
                  <a:txBody>
                    <a:bodyPr/>
                    <a:lstStyle/>
                    <a:p>
                      <a:pPr algn="l"/>
                      <a:r>
                        <a:rPr lang="en-GB" dirty="0" smtClean="0"/>
                        <a:t>10.  </a:t>
                      </a:r>
                      <a:r>
                        <a:rPr lang="en-GB" b="1" dirty="0" smtClean="0"/>
                        <a:t>Synonym</a:t>
                      </a:r>
                      <a:endParaRPr lang="en-GB" b="1" dirty="0"/>
                    </a:p>
                  </a:txBody>
                  <a:tcPr/>
                </a:tc>
                <a:tc>
                  <a:txBody>
                    <a:bodyPr/>
                    <a:lstStyle/>
                    <a:p>
                      <a:pPr algn="ctr"/>
                      <a:endParaRPr lang="en-GB" dirty="0"/>
                    </a:p>
                  </a:txBody>
                  <a:tcPr/>
                </a:tc>
                <a:tc>
                  <a:txBody>
                    <a:bodyPr/>
                    <a:lstStyle/>
                    <a:p>
                      <a:pPr algn="ct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smtClean="0">
                          <a:ln>
                            <a:noFill/>
                          </a:ln>
                          <a:solidFill>
                            <a:prstClr val="black"/>
                          </a:solidFill>
                          <a:effectLst/>
                          <a:uLnTx/>
                          <a:uFillTx/>
                          <a:latin typeface="+mn-lt"/>
                        </a:rPr>
                        <a:t>‘Find a word which means the same’</a:t>
                      </a:r>
                    </a:p>
                  </a:txBody>
                  <a:tcPr/>
                </a:tc>
              </a:tr>
            </a:tbl>
          </a:graphicData>
        </a:graphic>
      </p:graphicFrame>
    </p:spTree>
    <p:extLst>
      <p:ext uri="{BB962C8B-B14F-4D97-AF65-F5344CB8AC3E}">
        <p14:creationId xmlns:p14="http://schemas.microsoft.com/office/powerpoint/2010/main" val="16197317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371600" y="2362200"/>
            <a:ext cx="6400800" cy="3962400"/>
          </a:xfrm>
        </p:spPr>
        <p:txBody>
          <a:bodyPr/>
          <a:lstStyle/>
          <a:p>
            <a:endParaRPr lang="en-GB" dirty="0" smtClean="0">
              <a:solidFill>
                <a:schemeClr val="tx1"/>
              </a:solidFill>
            </a:endParaRPr>
          </a:p>
          <a:p>
            <a:r>
              <a:rPr lang="en-GB" dirty="0" smtClean="0">
                <a:solidFill>
                  <a:schemeClr val="tx1"/>
                </a:solidFill>
              </a:rPr>
              <a:t>‘Who’ should we teach those words to ……?</a:t>
            </a:r>
          </a:p>
          <a:p>
            <a:endParaRPr lang="en-GB" dirty="0">
              <a:solidFill>
                <a:schemeClr val="tx1"/>
              </a:solidFill>
            </a:endParaRP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636" y="27709"/>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204052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371600" y="2362200"/>
            <a:ext cx="6400800" cy="3962400"/>
          </a:xfrm>
        </p:spPr>
        <p:txBody>
          <a:bodyPr/>
          <a:lstStyle/>
          <a:p>
            <a:endParaRPr lang="en-GB" dirty="0" smtClean="0">
              <a:solidFill>
                <a:schemeClr val="tx1"/>
              </a:solidFill>
            </a:endParaRPr>
          </a:p>
          <a:p>
            <a:r>
              <a:rPr lang="en-GB" dirty="0" smtClean="0">
                <a:solidFill>
                  <a:schemeClr val="tx1"/>
                </a:solidFill>
              </a:rPr>
              <a:t>‘Who’ should we teach those words to ……?</a:t>
            </a:r>
          </a:p>
          <a:p>
            <a:endParaRPr lang="en-GB" sz="1600" dirty="0">
              <a:solidFill>
                <a:schemeClr val="tx1"/>
              </a:solidFill>
            </a:endParaRPr>
          </a:p>
          <a:p>
            <a:r>
              <a:rPr lang="en-GB" b="1" dirty="0" smtClean="0">
                <a:solidFill>
                  <a:schemeClr val="tx1"/>
                </a:solidFill>
              </a:rPr>
              <a:t>Tier 1 or 2 Words</a:t>
            </a:r>
            <a:r>
              <a:rPr lang="en-GB" dirty="0" smtClean="0">
                <a:solidFill>
                  <a:schemeClr val="tx1"/>
                </a:solidFill>
              </a:rPr>
              <a:t>: Students identified with a ‘</a:t>
            </a:r>
            <a:r>
              <a:rPr lang="en-GB" b="1" u="sng" dirty="0" smtClean="0">
                <a:solidFill>
                  <a:schemeClr val="tx1"/>
                </a:solidFill>
              </a:rPr>
              <a:t>Limited vocabulary</a:t>
            </a:r>
            <a:r>
              <a:rPr lang="en-GB" dirty="0" smtClean="0">
                <a:solidFill>
                  <a:schemeClr val="tx1"/>
                </a:solidFill>
              </a:rPr>
              <a:t>’ or a ‘</a:t>
            </a:r>
            <a:r>
              <a:rPr lang="en-GB" b="1" u="sng" dirty="0" smtClean="0">
                <a:solidFill>
                  <a:schemeClr val="tx1"/>
                </a:solidFill>
              </a:rPr>
              <a:t>Word Finding Difficulty</a:t>
            </a:r>
            <a:r>
              <a:rPr lang="en-GB" dirty="0" smtClean="0">
                <a:solidFill>
                  <a:schemeClr val="tx1"/>
                </a:solidFill>
              </a:rPr>
              <a:t>’</a:t>
            </a:r>
          </a:p>
          <a:p>
            <a:endParaRPr lang="en-GB" dirty="0">
              <a:solidFill>
                <a:schemeClr val="tx1"/>
              </a:solidFill>
            </a:endParaRP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83372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1062" y="5000722"/>
            <a:ext cx="1627909" cy="1808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4708335"/>
            <a:ext cx="2057400" cy="2101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371600" y="2362200"/>
            <a:ext cx="6400800" cy="3962400"/>
          </a:xfrm>
        </p:spPr>
        <p:txBody>
          <a:bodyPr/>
          <a:lstStyle/>
          <a:p>
            <a:endParaRPr lang="en-GB" dirty="0" smtClean="0">
              <a:solidFill>
                <a:schemeClr val="tx1"/>
              </a:solidFill>
            </a:endParaRPr>
          </a:p>
          <a:p>
            <a:r>
              <a:rPr lang="en-GB" dirty="0" smtClean="0">
                <a:solidFill>
                  <a:schemeClr val="tx1"/>
                </a:solidFill>
              </a:rPr>
              <a:t>‘Who’ should we teach those words to ……?</a:t>
            </a:r>
          </a:p>
          <a:p>
            <a:endParaRPr lang="en-GB" sz="1600" dirty="0">
              <a:solidFill>
                <a:schemeClr val="tx1"/>
              </a:solidFill>
            </a:endParaRPr>
          </a:p>
          <a:p>
            <a:r>
              <a:rPr lang="en-GB" b="1" dirty="0" smtClean="0">
                <a:solidFill>
                  <a:schemeClr val="tx1"/>
                </a:solidFill>
              </a:rPr>
              <a:t>Tier 1 or 2 Words</a:t>
            </a:r>
            <a:r>
              <a:rPr lang="en-GB" dirty="0" smtClean="0">
                <a:solidFill>
                  <a:schemeClr val="tx1"/>
                </a:solidFill>
              </a:rPr>
              <a:t>: Students identified with a ‘</a:t>
            </a:r>
            <a:r>
              <a:rPr lang="en-GB" b="1" u="sng" dirty="0" smtClean="0">
                <a:solidFill>
                  <a:schemeClr val="tx1"/>
                </a:solidFill>
              </a:rPr>
              <a:t>Limited vocabulary</a:t>
            </a:r>
            <a:r>
              <a:rPr lang="en-GB" dirty="0" smtClean="0">
                <a:solidFill>
                  <a:schemeClr val="tx1"/>
                </a:solidFill>
              </a:rPr>
              <a:t>’ or a ‘</a:t>
            </a:r>
            <a:r>
              <a:rPr lang="en-GB" b="1" u="sng" dirty="0" smtClean="0">
                <a:solidFill>
                  <a:schemeClr val="tx1"/>
                </a:solidFill>
              </a:rPr>
              <a:t>Word Finding Difficulty</a:t>
            </a:r>
            <a:r>
              <a:rPr lang="en-GB" dirty="0" smtClean="0">
                <a:solidFill>
                  <a:schemeClr val="tx1"/>
                </a:solidFill>
              </a:rPr>
              <a:t>’</a:t>
            </a:r>
          </a:p>
          <a:p>
            <a:endParaRPr lang="en-GB" dirty="0">
              <a:solidFill>
                <a:schemeClr val="tx1"/>
              </a:solidFill>
            </a:endParaRPr>
          </a:p>
        </p:txBody>
      </p:sp>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138" y="4186841"/>
            <a:ext cx="81756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89261"/>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849701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371600" y="2362200"/>
            <a:ext cx="6400800" cy="3962400"/>
          </a:xfrm>
        </p:spPr>
        <p:txBody>
          <a:bodyPr/>
          <a:lstStyle/>
          <a:p>
            <a:endParaRPr lang="en-GB" dirty="0" smtClean="0">
              <a:solidFill>
                <a:schemeClr val="tx1"/>
              </a:solidFill>
            </a:endParaRPr>
          </a:p>
          <a:p>
            <a:r>
              <a:rPr lang="en-GB" dirty="0" smtClean="0">
                <a:solidFill>
                  <a:schemeClr val="tx1"/>
                </a:solidFill>
              </a:rPr>
              <a:t>‘Who’ should we teach those words to ……?</a:t>
            </a:r>
          </a:p>
          <a:p>
            <a:endParaRPr lang="en-GB" sz="1600" dirty="0">
              <a:solidFill>
                <a:schemeClr val="tx1"/>
              </a:solidFill>
            </a:endParaRPr>
          </a:p>
          <a:p>
            <a:r>
              <a:rPr lang="en-GB" b="1" dirty="0" smtClean="0">
                <a:solidFill>
                  <a:schemeClr val="tx1"/>
                </a:solidFill>
              </a:rPr>
              <a:t>Tier 3 Words</a:t>
            </a:r>
            <a:r>
              <a:rPr lang="en-GB" dirty="0" smtClean="0">
                <a:solidFill>
                  <a:schemeClr val="tx1"/>
                </a:solidFill>
              </a:rPr>
              <a:t>: Students with sufficient understanding of Tier 2 words</a:t>
            </a:r>
          </a:p>
          <a:p>
            <a:endParaRPr lang="en-GB" dirty="0">
              <a:solidFill>
                <a:schemeClr val="tx1"/>
              </a:solidFill>
            </a:endParaRP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6828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1562" y="4208974"/>
            <a:ext cx="2031278" cy="2635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371600" y="2362200"/>
            <a:ext cx="6400800" cy="3962400"/>
          </a:xfrm>
        </p:spPr>
        <p:txBody>
          <a:bodyPr>
            <a:normAutofit lnSpcReduction="10000"/>
          </a:bodyPr>
          <a:lstStyle/>
          <a:p>
            <a:endParaRPr lang="en-GB" dirty="0" smtClean="0">
              <a:solidFill>
                <a:schemeClr val="tx1"/>
              </a:solidFill>
            </a:endParaRPr>
          </a:p>
          <a:p>
            <a:r>
              <a:rPr lang="en-GB" dirty="0" smtClean="0">
                <a:solidFill>
                  <a:schemeClr val="tx1"/>
                </a:solidFill>
              </a:rPr>
              <a:t>‘What?’ words should</a:t>
            </a:r>
          </a:p>
          <a:p>
            <a:r>
              <a:rPr lang="en-GB" dirty="0" smtClean="0">
                <a:solidFill>
                  <a:schemeClr val="tx1"/>
                </a:solidFill>
              </a:rPr>
              <a:t>we teach ……?</a:t>
            </a:r>
          </a:p>
          <a:p>
            <a:endParaRPr lang="en-GB" dirty="0">
              <a:solidFill>
                <a:schemeClr val="tx1"/>
              </a:solidFill>
            </a:endParaRPr>
          </a:p>
          <a:p>
            <a:r>
              <a:rPr lang="en-GB" dirty="0" smtClean="0">
                <a:solidFill>
                  <a:schemeClr val="tx1"/>
                </a:solidFill>
              </a:rPr>
              <a:t>‘Goldilocks Words’;</a:t>
            </a:r>
          </a:p>
          <a:p>
            <a:r>
              <a:rPr lang="en-GB" dirty="0" smtClean="0">
                <a:solidFill>
                  <a:schemeClr val="tx1"/>
                </a:solidFill>
              </a:rPr>
              <a:t>… words that are not too easy, not too hard – just right!</a:t>
            </a:r>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6" y="762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924107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371600" y="2895600"/>
            <a:ext cx="6400800" cy="3429000"/>
          </a:xfrm>
        </p:spPr>
        <p:txBody>
          <a:bodyPr>
            <a:normAutofit fontScale="85000" lnSpcReduction="20000"/>
          </a:bodyPr>
          <a:lstStyle/>
          <a:p>
            <a:pPr algn="l"/>
            <a:r>
              <a:rPr lang="en-GB" sz="3900" b="1" dirty="0" smtClean="0">
                <a:solidFill>
                  <a:schemeClr val="tx1"/>
                </a:solidFill>
              </a:rPr>
              <a:t>Further Reading</a:t>
            </a:r>
            <a:r>
              <a:rPr lang="en-GB" sz="3900" dirty="0" smtClean="0">
                <a:solidFill>
                  <a:schemeClr val="tx1"/>
                </a:solidFill>
              </a:rPr>
              <a:t>;</a:t>
            </a:r>
          </a:p>
          <a:p>
            <a:pPr algn="l"/>
            <a:endParaRPr lang="en-GB" dirty="0" smtClean="0">
              <a:solidFill>
                <a:schemeClr val="tx1"/>
              </a:solidFill>
            </a:endParaRPr>
          </a:p>
          <a:p>
            <a:pPr algn="l"/>
            <a:r>
              <a:rPr lang="en-GB" dirty="0" smtClean="0">
                <a:solidFill>
                  <a:schemeClr val="tx1"/>
                </a:solidFill>
                <a:hlinkClick r:id="rId2"/>
              </a:rPr>
              <a:t>http</a:t>
            </a:r>
            <a:r>
              <a:rPr lang="en-GB" dirty="0">
                <a:solidFill>
                  <a:schemeClr val="tx1"/>
                </a:solidFill>
                <a:hlinkClick r:id="rId2"/>
              </a:rPr>
              <a:t>://</a:t>
            </a:r>
            <a:r>
              <a:rPr lang="en-GB" dirty="0" smtClean="0">
                <a:solidFill>
                  <a:schemeClr val="tx1"/>
                </a:solidFill>
                <a:hlinkClick r:id="rId2"/>
              </a:rPr>
              <a:t>www.phschool.com/eteach/language_arts/2002_03/essay.html</a:t>
            </a:r>
            <a:endParaRPr lang="en-GB" dirty="0" smtClean="0">
              <a:solidFill>
                <a:schemeClr val="tx1"/>
              </a:solidFill>
            </a:endParaRPr>
          </a:p>
          <a:p>
            <a:pPr algn="l"/>
            <a:endParaRPr lang="en-GB" dirty="0" smtClean="0">
              <a:solidFill>
                <a:schemeClr val="tx1"/>
              </a:solidFill>
            </a:endParaRPr>
          </a:p>
          <a:p>
            <a:pPr algn="l"/>
            <a:r>
              <a:rPr lang="en-GB" dirty="0" smtClean="0">
                <a:solidFill>
                  <a:schemeClr val="tx1"/>
                </a:solidFill>
              </a:rPr>
              <a:t>- </a:t>
            </a:r>
            <a:r>
              <a:rPr lang="en-GB" b="1" dirty="0" smtClean="0">
                <a:solidFill>
                  <a:schemeClr val="tx1"/>
                </a:solidFill>
              </a:rPr>
              <a:t>Teaching Vocabulary Across the Curriculum </a:t>
            </a:r>
            <a:r>
              <a:rPr lang="en-GB" dirty="0" smtClean="0">
                <a:solidFill>
                  <a:schemeClr val="tx1"/>
                </a:solidFill>
              </a:rPr>
              <a:t>(see Communication &amp; Interaction Lead Person; Natalie Bianchi)</a:t>
            </a:r>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309035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406237" y="2286000"/>
            <a:ext cx="6400800" cy="4419600"/>
          </a:xfrm>
        </p:spPr>
        <p:txBody>
          <a:bodyPr>
            <a:normAutofit fontScale="92500" lnSpcReduction="10000"/>
          </a:bodyPr>
          <a:lstStyle/>
          <a:p>
            <a:pPr algn="l"/>
            <a:r>
              <a:rPr lang="en-GB" b="1" dirty="0" smtClean="0">
                <a:solidFill>
                  <a:schemeClr val="tx1"/>
                </a:solidFill>
              </a:rPr>
              <a:t>Assessment to provide an overview of a students vocabulary;</a:t>
            </a:r>
          </a:p>
          <a:p>
            <a:pPr algn="l"/>
            <a:endParaRPr lang="en-GB" b="1" dirty="0">
              <a:solidFill>
                <a:schemeClr val="tx1"/>
              </a:solidFill>
            </a:endParaRPr>
          </a:p>
          <a:p>
            <a:pPr algn="l"/>
            <a:endParaRPr lang="en-GB" b="1" dirty="0" smtClean="0">
              <a:solidFill>
                <a:schemeClr val="tx1"/>
              </a:solidFill>
            </a:endParaRPr>
          </a:p>
          <a:p>
            <a:pPr algn="l"/>
            <a:endParaRPr lang="en-GB" b="1" dirty="0" smtClean="0">
              <a:solidFill>
                <a:schemeClr val="tx1"/>
              </a:solidFill>
            </a:endParaRPr>
          </a:p>
          <a:p>
            <a:pPr algn="l"/>
            <a:endParaRPr lang="en-GB" b="1" dirty="0" smtClean="0">
              <a:solidFill>
                <a:schemeClr val="tx1"/>
              </a:solidFill>
            </a:endParaRPr>
          </a:p>
          <a:p>
            <a:pPr algn="l"/>
            <a:endParaRPr lang="en-GB" b="1" dirty="0" smtClean="0">
              <a:solidFill>
                <a:schemeClr val="tx1"/>
              </a:solidFill>
            </a:endParaRPr>
          </a:p>
          <a:p>
            <a:pPr algn="l"/>
            <a:r>
              <a:rPr lang="en-GB" sz="1700" dirty="0"/>
              <a:t>GL Assessment’s leading vocabulary assessment for standard English, the </a:t>
            </a:r>
            <a:r>
              <a:rPr lang="en-GB" sz="1700" i="1" dirty="0"/>
              <a:t>British Picture Vocabulary Scale: Third Edition (BPVS3)</a:t>
            </a:r>
            <a:r>
              <a:rPr lang="en-GB" sz="1700" dirty="0"/>
              <a:t>, can play an important role in assessing a child’s receptive (hearing) vocabulary, from as young as 3 years right up to 16 years of age.</a:t>
            </a:r>
            <a:endParaRPr lang="en-GB" sz="1700" dirty="0" smtClean="0">
              <a:solidFill>
                <a:schemeClr val="tx1"/>
              </a:solidFill>
            </a:endParaRPr>
          </a:p>
          <a:p>
            <a:pPr algn="l"/>
            <a:endParaRPr lang="en-GB" dirty="0">
              <a:solidFill>
                <a:schemeClr val="tx1"/>
              </a:solidFill>
            </a:endParaRPr>
          </a:p>
          <a:p>
            <a:pPr algn="l"/>
            <a:endParaRPr lang="en-GB" dirty="0" smtClean="0">
              <a:solidFill>
                <a:schemeClr val="tx1"/>
              </a:solidFill>
            </a:endParaRPr>
          </a:p>
          <a:p>
            <a:endParaRPr lang="en-GB" dirty="0">
              <a:solidFill>
                <a:schemeClr val="tx1"/>
              </a:solidFill>
            </a:endParaRPr>
          </a:p>
        </p:txBody>
      </p:sp>
      <p:pic>
        <p:nvPicPr>
          <p:cNvPr id="368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524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2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3429000"/>
            <a:ext cx="4648200" cy="2060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20579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828799"/>
          </a:xfrm>
        </p:spPr>
        <p:txBody>
          <a:bodyPr>
            <a:normAutofit/>
          </a:bodyPr>
          <a:lstStyle/>
          <a:p>
            <a:r>
              <a:rPr lang="en-GB" dirty="0" smtClean="0"/>
              <a:t>Developing ‘Active Listening’ in the Secondary School</a:t>
            </a:r>
            <a:endParaRPr lang="en-GB" dirty="0"/>
          </a:p>
        </p:txBody>
      </p:sp>
      <p:sp>
        <p:nvSpPr>
          <p:cNvPr id="3" name="Subtitle 2"/>
          <p:cNvSpPr>
            <a:spLocks noGrp="1"/>
          </p:cNvSpPr>
          <p:nvPr>
            <p:ph type="subTitle" idx="1"/>
          </p:nvPr>
        </p:nvSpPr>
        <p:spPr>
          <a:xfrm>
            <a:off x="1371600" y="2362200"/>
            <a:ext cx="6400800" cy="3962400"/>
          </a:xfrm>
        </p:spPr>
        <p:txBody>
          <a:bodyPr/>
          <a:lstStyle/>
          <a:p>
            <a:endParaRPr lang="en-GB" dirty="0" smtClean="0">
              <a:solidFill>
                <a:schemeClr val="tx1"/>
              </a:solidFill>
            </a:endParaRPr>
          </a:p>
          <a:p>
            <a:r>
              <a:rPr lang="en-GB" dirty="0" smtClean="0">
                <a:solidFill>
                  <a:schemeClr val="tx1"/>
                </a:solidFill>
              </a:rPr>
              <a:t>‘When?’</a:t>
            </a:r>
          </a:p>
          <a:p>
            <a:endParaRPr lang="en-GB" dirty="0">
              <a:solidFill>
                <a:schemeClr val="tx1"/>
              </a:solidFill>
            </a:endParaRP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7129" y="3657600"/>
            <a:ext cx="2852737"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3522355"/>
            <a:ext cx="1090613" cy="1087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9410" y="34636"/>
            <a:ext cx="1439016" cy="1032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773166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0"/>
            <a:ext cx="2852737"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685801"/>
            <a:ext cx="7772400" cy="1828799"/>
          </a:xfrm>
        </p:spPr>
        <p:txBody>
          <a:bodyPr>
            <a:normAutofit/>
          </a:bodyPr>
          <a:lstStyle/>
          <a:p>
            <a:r>
              <a:rPr lang="en-GB" dirty="0" smtClean="0"/>
              <a:t>Developing ‘Active Listening’ in the Secondary School</a:t>
            </a:r>
            <a:endParaRPr lang="en-GB" dirty="0"/>
          </a:p>
        </p:txBody>
      </p:sp>
      <p:sp>
        <p:nvSpPr>
          <p:cNvPr id="3" name="Subtitle 2"/>
          <p:cNvSpPr>
            <a:spLocks noGrp="1"/>
          </p:cNvSpPr>
          <p:nvPr>
            <p:ph type="subTitle" idx="1"/>
          </p:nvPr>
        </p:nvSpPr>
        <p:spPr>
          <a:xfrm>
            <a:off x="1405587" y="2438400"/>
            <a:ext cx="6400800" cy="3962400"/>
          </a:xfrm>
        </p:spPr>
        <p:txBody>
          <a:bodyPr/>
          <a:lstStyle/>
          <a:p>
            <a:endParaRPr lang="en-GB" dirty="0" smtClean="0">
              <a:solidFill>
                <a:schemeClr val="tx1"/>
              </a:solidFill>
            </a:endParaRPr>
          </a:p>
          <a:p>
            <a:pPr algn="l"/>
            <a:r>
              <a:rPr lang="en-GB" dirty="0" smtClean="0">
                <a:solidFill>
                  <a:schemeClr val="tx1"/>
                </a:solidFill>
              </a:rPr>
              <a:t>What might the student </a:t>
            </a:r>
            <a:r>
              <a:rPr lang="en-GB" b="1" u="sng" dirty="0" smtClean="0">
                <a:solidFill>
                  <a:schemeClr val="tx1"/>
                </a:solidFill>
              </a:rPr>
              <a:t>say</a:t>
            </a:r>
            <a:r>
              <a:rPr lang="en-GB" dirty="0" smtClean="0">
                <a:solidFill>
                  <a:schemeClr val="tx1"/>
                </a:solidFill>
              </a:rPr>
              <a:t>?</a:t>
            </a:r>
          </a:p>
          <a:p>
            <a:pPr algn="l"/>
            <a:endParaRPr lang="en-GB" dirty="0">
              <a:solidFill>
                <a:schemeClr val="tx1"/>
              </a:solidFill>
            </a:endParaRPr>
          </a:p>
          <a:p>
            <a:pPr algn="l"/>
            <a:r>
              <a:rPr lang="en-GB" sz="5400" b="1" dirty="0" smtClean="0">
                <a:solidFill>
                  <a:schemeClr val="tx1"/>
                </a:solidFill>
              </a:rPr>
              <a:t>‘I don’t get </a:t>
            </a:r>
            <a:r>
              <a:rPr lang="en-GB" sz="5400" b="1" u="sng" dirty="0" smtClean="0">
                <a:solidFill>
                  <a:schemeClr val="tx1"/>
                </a:solidFill>
              </a:rPr>
              <a:t>it</a:t>
            </a:r>
            <a:r>
              <a:rPr lang="en-GB" sz="5400" b="1" dirty="0" smtClean="0">
                <a:solidFill>
                  <a:schemeClr val="tx1"/>
                </a:solidFill>
              </a:rPr>
              <a:t>!’</a:t>
            </a:r>
          </a:p>
          <a:p>
            <a:endParaRPr lang="en-GB" dirty="0">
              <a:solidFill>
                <a:schemeClr val="tx1"/>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2102" y="152400"/>
            <a:ext cx="84078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2098" y="4419600"/>
            <a:ext cx="2524125" cy="2298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1219200" y="3886200"/>
            <a:ext cx="4876800" cy="1905000"/>
          </a:xfrm>
          <a:prstGeom prst="wedgeEllipseCallout">
            <a:avLst>
              <a:gd name="adj1" fmla="val 59565"/>
              <a:gd name="adj2" fmla="val 42615"/>
            </a:avLst>
          </a:prstGeom>
          <a:noFill/>
          <a:ln w="34925" cap="flat">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17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87948" y="152400"/>
            <a:ext cx="1438275"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780821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657600"/>
            <a:ext cx="2840182" cy="2840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5" y="0"/>
            <a:ext cx="2852737"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685801"/>
            <a:ext cx="7772400" cy="1828799"/>
          </a:xfrm>
        </p:spPr>
        <p:txBody>
          <a:bodyPr>
            <a:normAutofit/>
          </a:bodyPr>
          <a:lstStyle/>
          <a:p>
            <a:r>
              <a:rPr lang="en-GB" dirty="0" smtClean="0"/>
              <a:t>Developing ‘Active Listening’ in the Secondary School</a:t>
            </a:r>
            <a:endParaRPr lang="en-GB" dirty="0"/>
          </a:p>
        </p:txBody>
      </p:sp>
      <p:sp>
        <p:nvSpPr>
          <p:cNvPr id="3" name="Subtitle 2"/>
          <p:cNvSpPr>
            <a:spLocks noGrp="1"/>
          </p:cNvSpPr>
          <p:nvPr>
            <p:ph type="subTitle" idx="1"/>
          </p:nvPr>
        </p:nvSpPr>
        <p:spPr>
          <a:xfrm>
            <a:off x="1371600" y="2362200"/>
            <a:ext cx="6400800" cy="3962400"/>
          </a:xfrm>
        </p:spPr>
        <p:txBody>
          <a:bodyPr/>
          <a:lstStyle/>
          <a:p>
            <a:pPr algn="l"/>
            <a:endParaRPr lang="en-GB" dirty="0">
              <a:solidFill>
                <a:schemeClr val="tx1"/>
              </a:solidFill>
            </a:endParaRPr>
          </a:p>
          <a:p>
            <a:pPr algn="l"/>
            <a:r>
              <a:rPr lang="en-GB" dirty="0" smtClean="0">
                <a:solidFill>
                  <a:schemeClr val="tx1"/>
                </a:solidFill>
              </a:rPr>
              <a:t>How might the student </a:t>
            </a:r>
            <a:r>
              <a:rPr lang="en-GB" b="1" u="sng" dirty="0" smtClean="0">
                <a:solidFill>
                  <a:schemeClr val="tx1"/>
                </a:solidFill>
              </a:rPr>
              <a:t>look</a:t>
            </a:r>
            <a:r>
              <a:rPr lang="en-GB" dirty="0" smtClean="0">
                <a:solidFill>
                  <a:schemeClr val="tx1"/>
                </a:solidFill>
              </a:rPr>
              <a:t>?</a:t>
            </a:r>
          </a:p>
          <a:p>
            <a:endParaRPr lang="en-GB" dirty="0">
              <a:solidFill>
                <a:schemeClr val="tx1"/>
              </a:solidFill>
            </a:endParaRPr>
          </a:p>
        </p:txBody>
      </p:sp>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2102" y="152400"/>
            <a:ext cx="84078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6873" y="56356"/>
            <a:ext cx="1438275"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563364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0"/>
            <a:ext cx="2852737"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685801"/>
            <a:ext cx="7772400" cy="1828799"/>
          </a:xfrm>
        </p:spPr>
        <p:txBody>
          <a:bodyPr>
            <a:normAutofit/>
          </a:bodyPr>
          <a:lstStyle/>
          <a:p>
            <a:r>
              <a:rPr lang="en-GB" dirty="0" smtClean="0"/>
              <a:t>Developing ‘Active Listening’ in the Secondary School</a:t>
            </a:r>
            <a:endParaRPr lang="en-GB" dirty="0"/>
          </a:p>
        </p:txBody>
      </p:sp>
      <p:sp>
        <p:nvSpPr>
          <p:cNvPr id="3" name="Subtitle 2"/>
          <p:cNvSpPr>
            <a:spLocks noGrp="1"/>
          </p:cNvSpPr>
          <p:nvPr>
            <p:ph type="subTitle" idx="1"/>
          </p:nvPr>
        </p:nvSpPr>
        <p:spPr>
          <a:xfrm>
            <a:off x="1371600" y="2362200"/>
            <a:ext cx="6400800" cy="3962400"/>
          </a:xfrm>
        </p:spPr>
        <p:txBody>
          <a:bodyPr/>
          <a:lstStyle/>
          <a:p>
            <a:endParaRPr lang="en-GB" dirty="0" smtClean="0">
              <a:solidFill>
                <a:schemeClr val="tx1"/>
              </a:solidFill>
            </a:endParaRPr>
          </a:p>
          <a:p>
            <a:pPr algn="l"/>
            <a:r>
              <a:rPr lang="en-GB" dirty="0" smtClean="0">
                <a:solidFill>
                  <a:schemeClr val="tx1"/>
                </a:solidFill>
              </a:rPr>
              <a:t>What might the student </a:t>
            </a:r>
            <a:r>
              <a:rPr lang="en-GB" b="1" u="sng" dirty="0" smtClean="0">
                <a:solidFill>
                  <a:schemeClr val="tx1"/>
                </a:solidFill>
              </a:rPr>
              <a:t>do</a:t>
            </a:r>
            <a:r>
              <a:rPr lang="en-GB" dirty="0" smtClean="0">
                <a:solidFill>
                  <a:schemeClr val="tx1"/>
                </a:solidFill>
              </a:rPr>
              <a:t>?</a:t>
            </a:r>
          </a:p>
          <a:p>
            <a:endParaRPr lang="en-GB" dirty="0">
              <a:solidFill>
                <a:schemeClr val="tx1"/>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2102" y="152400"/>
            <a:ext cx="84078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77000" y="3387770"/>
            <a:ext cx="2495550" cy="31456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34275" y="56356"/>
            <a:ext cx="1438275"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454150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0"/>
            <a:ext cx="2852737" cy="285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685801"/>
            <a:ext cx="7772400" cy="1828799"/>
          </a:xfrm>
        </p:spPr>
        <p:txBody>
          <a:bodyPr>
            <a:normAutofit/>
          </a:bodyPr>
          <a:lstStyle/>
          <a:p>
            <a:r>
              <a:rPr lang="en-GB" dirty="0" smtClean="0"/>
              <a:t>Developing ‘Active Listening’ in the Secondary School</a:t>
            </a:r>
            <a:endParaRPr lang="en-GB" dirty="0"/>
          </a:p>
        </p:txBody>
      </p:sp>
      <p:sp>
        <p:nvSpPr>
          <p:cNvPr id="3" name="Subtitle 2"/>
          <p:cNvSpPr>
            <a:spLocks noGrp="1"/>
          </p:cNvSpPr>
          <p:nvPr>
            <p:ph type="subTitle" idx="1"/>
          </p:nvPr>
        </p:nvSpPr>
        <p:spPr>
          <a:xfrm>
            <a:off x="838200" y="2362200"/>
            <a:ext cx="6934200" cy="3962400"/>
          </a:xfrm>
        </p:spPr>
        <p:txBody>
          <a:bodyPr/>
          <a:lstStyle/>
          <a:p>
            <a:pPr algn="l"/>
            <a:endParaRPr lang="en-GB" b="1" dirty="0" smtClean="0">
              <a:solidFill>
                <a:schemeClr val="tx1"/>
              </a:solidFill>
            </a:endParaRPr>
          </a:p>
          <a:p>
            <a:pPr algn="l"/>
            <a:endParaRPr lang="en-GB" dirty="0">
              <a:solidFill>
                <a:schemeClr val="tx1"/>
              </a:solidFill>
            </a:endParaRPr>
          </a:p>
          <a:p>
            <a:pPr algn="l"/>
            <a:endParaRPr lang="en-GB" dirty="0" smtClean="0">
              <a:solidFill>
                <a:schemeClr val="tx1"/>
              </a:solidFill>
            </a:endParaRPr>
          </a:p>
          <a:p>
            <a:endParaRPr lang="en-GB" dirty="0">
              <a:solidFill>
                <a:schemeClr val="tx1"/>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72102" y="152400"/>
            <a:ext cx="840787"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7573" y="2940695"/>
            <a:ext cx="3815654" cy="27266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116" y="4042059"/>
            <a:ext cx="2536825"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69305" y="5765728"/>
            <a:ext cx="81756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3456709"/>
            <a:ext cx="1146175"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4"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20000" y="152399"/>
            <a:ext cx="1438275"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7006393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828799"/>
          </a:xfrm>
        </p:spPr>
        <p:txBody>
          <a:bodyPr>
            <a:normAutofit/>
          </a:bodyPr>
          <a:lstStyle/>
          <a:p>
            <a:r>
              <a:rPr lang="en-GB" dirty="0" smtClean="0"/>
              <a:t>Developing ‘Active Listening’ in the Secondary School</a:t>
            </a:r>
            <a:endParaRPr lang="en-GB" dirty="0"/>
          </a:p>
        </p:txBody>
      </p:sp>
      <p:sp>
        <p:nvSpPr>
          <p:cNvPr id="3" name="Subtitle 2"/>
          <p:cNvSpPr>
            <a:spLocks noGrp="1"/>
          </p:cNvSpPr>
          <p:nvPr>
            <p:ph type="subTitle" idx="1"/>
          </p:nvPr>
        </p:nvSpPr>
        <p:spPr>
          <a:xfrm>
            <a:off x="1371600" y="2362200"/>
            <a:ext cx="6400800" cy="3962400"/>
          </a:xfrm>
        </p:spPr>
        <p:txBody>
          <a:bodyPr/>
          <a:lstStyle/>
          <a:p>
            <a:endParaRPr lang="en-GB" dirty="0" smtClean="0">
              <a:solidFill>
                <a:schemeClr val="tx1"/>
              </a:solidFill>
            </a:endParaRPr>
          </a:p>
          <a:p>
            <a:r>
              <a:rPr lang="en-GB" dirty="0" smtClean="0">
                <a:solidFill>
                  <a:schemeClr val="tx1"/>
                </a:solidFill>
              </a:rPr>
              <a:t>‘What?’ or ‘Why?’</a:t>
            </a:r>
          </a:p>
          <a:p>
            <a:endParaRPr lang="en-GB" dirty="0">
              <a:solidFill>
                <a:schemeClr val="tx1"/>
              </a:solidFill>
            </a:endParaRPr>
          </a:p>
        </p:txBody>
      </p:sp>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47159" y="388620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0" y="3733800"/>
            <a:ext cx="1181100" cy="1181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43800" y="47697"/>
            <a:ext cx="1438275"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855402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8738" y="5126182"/>
            <a:ext cx="1579418" cy="15794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399" y="4114800"/>
            <a:ext cx="25368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514600" cy="251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685801"/>
            <a:ext cx="7772400" cy="1828799"/>
          </a:xfrm>
        </p:spPr>
        <p:txBody>
          <a:bodyPr>
            <a:normAutofit/>
          </a:bodyPr>
          <a:lstStyle/>
          <a:p>
            <a:r>
              <a:rPr lang="en-GB" dirty="0" smtClean="0"/>
              <a:t>Developing ‘Active Listening’ in the Secondary School</a:t>
            </a:r>
            <a:endParaRPr lang="en-GB" dirty="0"/>
          </a:p>
        </p:txBody>
      </p:sp>
      <p:sp>
        <p:nvSpPr>
          <p:cNvPr id="3" name="Subtitle 2"/>
          <p:cNvSpPr>
            <a:spLocks noGrp="1"/>
          </p:cNvSpPr>
          <p:nvPr>
            <p:ph type="subTitle" idx="1"/>
          </p:nvPr>
        </p:nvSpPr>
        <p:spPr>
          <a:xfrm>
            <a:off x="1371600" y="2362200"/>
            <a:ext cx="6400800" cy="3962400"/>
          </a:xfrm>
        </p:spPr>
        <p:txBody>
          <a:bodyPr>
            <a:normAutofit/>
          </a:bodyPr>
          <a:lstStyle/>
          <a:p>
            <a:pPr lvl="0" algn="l"/>
            <a:endParaRPr lang="en-GB" dirty="0">
              <a:solidFill>
                <a:schemeClr val="tx1"/>
              </a:solidFill>
            </a:endParaRPr>
          </a:p>
          <a:p>
            <a:pPr lvl="0" algn="l"/>
            <a:r>
              <a:rPr lang="en-GB" dirty="0" smtClean="0">
                <a:solidFill>
                  <a:prstClr val="black"/>
                </a:solidFill>
              </a:rPr>
              <a:t>What </a:t>
            </a:r>
            <a:r>
              <a:rPr lang="en-GB" dirty="0">
                <a:solidFill>
                  <a:prstClr val="black"/>
                </a:solidFill>
              </a:rPr>
              <a:t>might the student </a:t>
            </a:r>
            <a:r>
              <a:rPr lang="en-GB" b="1" u="sng" dirty="0">
                <a:solidFill>
                  <a:prstClr val="black"/>
                </a:solidFill>
              </a:rPr>
              <a:t>say</a:t>
            </a:r>
            <a:r>
              <a:rPr lang="en-GB" dirty="0" smtClean="0">
                <a:solidFill>
                  <a:prstClr val="black"/>
                </a:solidFill>
              </a:rPr>
              <a:t>?</a:t>
            </a:r>
          </a:p>
          <a:p>
            <a:pPr lvl="0" algn="l"/>
            <a:endParaRPr lang="en-GB" dirty="0" smtClean="0">
              <a:solidFill>
                <a:prstClr val="black"/>
              </a:solidFill>
            </a:endParaRPr>
          </a:p>
          <a:p>
            <a:pPr lvl="0" algn="l"/>
            <a:r>
              <a:rPr lang="en-GB" dirty="0" smtClean="0">
                <a:solidFill>
                  <a:prstClr val="black"/>
                </a:solidFill>
              </a:rPr>
              <a:t>                           ‘I don’t know</a:t>
            </a:r>
          </a:p>
          <a:p>
            <a:pPr lvl="0" algn="l"/>
            <a:r>
              <a:rPr lang="en-GB" dirty="0">
                <a:solidFill>
                  <a:prstClr val="black"/>
                </a:solidFill>
              </a:rPr>
              <a:t> </a:t>
            </a:r>
            <a:r>
              <a:rPr lang="en-GB" dirty="0" smtClean="0">
                <a:solidFill>
                  <a:prstClr val="black"/>
                </a:solidFill>
              </a:rPr>
              <a:t>                     what that word</a:t>
            </a:r>
          </a:p>
          <a:p>
            <a:pPr lvl="0" algn="l"/>
            <a:r>
              <a:rPr lang="en-GB" dirty="0">
                <a:solidFill>
                  <a:prstClr val="black"/>
                </a:solidFill>
              </a:rPr>
              <a:t> </a:t>
            </a:r>
            <a:r>
              <a:rPr lang="en-GB" dirty="0" smtClean="0">
                <a:solidFill>
                  <a:prstClr val="black"/>
                </a:solidFill>
              </a:rPr>
              <a:t>                                   means'</a:t>
            </a:r>
            <a:endParaRPr lang="en-GB" dirty="0">
              <a:solidFill>
                <a:prstClr val="black"/>
              </a:solidFill>
            </a:endParaRPr>
          </a:p>
          <a:p>
            <a:pPr lvl="0" algn="l"/>
            <a:endParaRPr lang="en-GB" dirty="0" smtClean="0">
              <a:solidFill>
                <a:prstClr val="black"/>
              </a:solidFill>
            </a:endParaRPr>
          </a:p>
          <a:p>
            <a:pPr lvl="0" algn="l"/>
            <a:endParaRPr lang="en-GB" dirty="0">
              <a:solidFill>
                <a:prstClr val="black"/>
              </a:solidFill>
            </a:endParaRPr>
          </a:p>
          <a:p>
            <a:endParaRPr lang="en-GB" dirty="0">
              <a:solidFill>
                <a:schemeClr val="tx1"/>
              </a:solidFill>
            </a:endParaRPr>
          </a:p>
        </p:txBody>
      </p:sp>
      <p:pic>
        <p:nvPicPr>
          <p:cNvPr id="51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1536" y="135082"/>
            <a:ext cx="990600" cy="99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3733800"/>
            <a:ext cx="3962400" cy="2360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14600" y="5815013"/>
            <a:ext cx="81756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4"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1125" y="3733800"/>
            <a:ext cx="1146175"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5"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29018" y="95395"/>
            <a:ext cx="1438275"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909538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4085036"/>
            <a:ext cx="2423114" cy="2423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106238"/>
            <a:ext cx="2229548" cy="19991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685800" y="685801"/>
            <a:ext cx="7772400" cy="1828799"/>
          </a:xfrm>
        </p:spPr>
        <p:txBody>
          <a:bodyPr>
            <a:normAutofit/>
          </a:bodyPr>
          <a:lstStyle/>
          <a:p>
            <a:r>
              <a:rPr lang="en-GB" dirty="0" smtClean="0"/>
              <a:t>Developing ‘Active Listening’ in the Secondary School</a:t>
            </a:r>
            <a:endParaRPr lang="en-GB" dirty="0"/>
          </a:p>
        </p:txBody>
      </p:sp>
      <p:sp>
        <p:nvSpPr>
          <p:cNvPr id="3" name="Subtitle 2"/>
          <p:cNvSpPr>
            <a:spLocks noGrp="1"/>
          </p:cNvSpPr>
          <p:nvPr>
            <p:ph type="subTitle" idx="1"/>
          </p:nvPr>
        </p:nvSpPr>
        <p:spPr>
          <a:xfrm>
            <a:off x="1371600" y="2362200"/>
            <a:ext cx="6400800" cy="3962400"/>
          </a:xfrm>
        </p:spPr>
        <p:txBody>
          <a:bodyPr/>
          <a:lstStyle/>
          <a:p>
            <a:endParaRPr lang="en-GB" sz="800" dirty="0" smtClean="0">
              <a:solidFill>
                <a:schemeClr val="tx1"/>
              </a:solidFill>
            </a:endParaRPr>
          </a:p>
          <a:p>
            <a:r>
              <a:rPr lang="en-GB" dirty="0" smtClean="0">
                <a:solidFill>
                  <a:schemeClr val="tx1"/>
                </a:solidFill>
              </a:rPr>
              <a:t>‘Asking for Clarification’</a:t>
            </a:r>
          </a:p>
          <a:p>
            <a:endParaRPr lang="en-GB" dirty="0">
              <a:solidFill>
                <a:schemeClr val="tx1"/>
              </a:solidFill>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3413625"/>
            <a:ext cx="1347398" cy="692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4126601"/>
            <a:ext cx="25368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746229"/>
            <a:ext cx="1143000" cy="1285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5779583"/>
            <a:ext cx="81756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6"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05725" y="76200"/>
            <a:ext cx="1438275"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5785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371600" y="2362200"/>
            <a:ext cx="6400800" cy="3962400"/>
          </a:xfrm>
        </p:spPr>
        <p:txBody>
          <a:bodyPr/>
          <a:lstStyle/>
          <a:p>
            <a:r>
              <a:rPr lang="en-GB" dirty="0" smtClean="0">
                <a:solidFill>
                  <a:schemeClr val="tx1"/>
                </a:solidFill>
              </a:rPr>
              <a:t>‘What?’ words should we teach …</a:t>
            </a:r>
          </a:p>
          <a:p>
            <a:r>
              <a:rPr lang="en-GB" dirty="0" smtClean="0">
                <a:solidFill>
                  <a:schemeClr val="tx1"/>
                </a:solidFill>
              </a:rPr>
              <a:t>‘</a:t>
            </a:r>
            <a:endParaRPr lang="en-GB" dirty="0">
              <a:solidFill>
                <a:schemeClr val="tx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55102870"/>
              </p:ext>
            </p:extLst>
          </p:nvPr>
        </p:nvGraphicFramePr>
        <p:xfrm>
          <a:off x="533400" y="3276600"/>
          <a:ext cx="8229600" cy="2969543"/>
        </p:xfrm>
        <a:graphic>
          <a:graphicData uri="http://schemas.openxmlformats.org/drawingml/2006/table">
            <a:tbl>
              <a:tblPr firstRow="1" bandRow="1">
                <a:tableStyleId>{5C22544A-7EE6-4342-B048-85BDC9FD1C3A}</a:tableStyleId>
              </a:tblPr>
              <a:tblGrid>
                <a:gridCol w="2743200"/>
                <a:gridCol w="2743200"/>
                <a:gridCol w="2743200"/>
              </a:tblGrid>
              <a:tr h="409223">
                <a:tc>
                  <a:txBody>
                    <a:bodyPr/>
                    <a:lstStyle/>
                    <a:p>
                      <a:pPr algn="ctr"/>
                      <a:r>
                        <a:rPr lang="en-GB" dirty="0" smtClean="0"/>
                        <a:t>Tier 1</a:t>
                      </a:r>
                      <a:endParaRPr lang="en-GB" dirty="0"/>
                    </a:p>
                  </a:txBody>
                  <a:tcPr/>
                </a:tc>
                <a:tc>
                  <a:txBody>
                    <a:bodyPr/>
                    <a:lstStyle/>
                    <a:p>
                      <a:pPr algn="ctr"/>
                      <a:r>
                        <a:rPr lang="en-GB" dirty="0" smtClean="0"/>
                        <a:t>Tier 2</a:t>
                      </a:r>
                      <a:endParaRPr lang="en-GB" dirty="0"/>
                    </a:p>
                  </a:txBody>
                  <a:tcPr/>
                </a:tc>
                <a:tc>
                  <a:txBody>
                    <a:bodyPr/>
                    <a:lstStyle/>
                    <a:p>
                      <a:pPr algn="ctr"/>
                      <a:r>
                        <a:rPr lang="en-GB" dirty="0" smtClean="0"/>
                        <a:t>Tier 3</a:t>
                      </a:r>
                      <a:endParaRPr lang="en-GB" dirty="0"/>
                    </a:p>
                  </a:txBody>
                  <a:tcPr/>
                </a:tc>
              </a:tr>
              <a:tr h="1800577">
                <a:tc>
                  <a:txBody>
                    <a:bodyPr/>
                    <a:lstStyle/>
                    <a:p>
                      <a:pPr marL="285750" indent="-285750">
                        <a:buFont typeface="Courier New" panose="02070309020205020404" pitchFamily="49" charset="0"/>
                        <a:buChar char="o"/>
                      </a:pPr>
                      <a:endParaRPr lang="en-GB" dirty="0" smtClean="0"/>
                    </a:p>
                    <a:p>
                      <a:pPr marL="285750" indent="-285750">
                        <a:buFont typeface="Courier New" panose="02070309020205020404" pitchFamily="49" charset="0"/>
                        <a:buChar char="o"/>
                      </a:pPr>
                      <a:r>
                        <a:rPr lang="en-GB" dirty="0" smtClean="0"/>
                        <a:t>Words used in everyday speech</a:t>
                      </a:r>
                    </a:p>
                    <a:p>
                      <a:pPr marL="285750" indent="-285750">
                        <a:buFont typeface="Courier New" panose="02070309020205020404" pitchFamily="49" charset="0"/>
                        <a:buChar char="o"/>
                      </a:pPr>
                      <a:endParaRPr lang="en-GB" dirty="0" smtClean="0"/>
                    </a:p>
                    <a:p>
                      <a:pPr marL="285750" indent="-285750">
                        <a:buFont typeface="Courier New" panose="02070309020205020404" pitchFamily="49" charset="0"/>
                        <a:buChar char="o"/>
                      </a:pPr>
                      <a:r>
                        <a:rPr lang="en-GB" dirty="0" smtClean="0"/>
                        <a:t>Students</a:t>
                      </a:r>
                      <a:r>
                        <a:rPr lang="en-GB" baseline="0" dirty="0" smtClean="0"/>
                        <a:t> with a limited vocabulary will need support</a:t>
                      </a:r>
                      <a:endParaRPr lang="en-GB" dirty="0"/>
                    </a:p>
                  </a:txBody>
                  <a:tcPr/>
                </a:tc>
                <a:tc>
                  <a:txBody>
                    <a:bodyPr/>
                    <a:lstStyle/>
                    <a:p>
                      <a:pPr marL="285750" indent="-285750">
                        <a:buFont typeface="Courier New" panose="02070309020205020404" pitchFamily="49" charset="0"/>
                        <a:buChar char="o"/>
                      </a:pPr>
                      <a:endParaRPr lang="en-GB" dirty="0" smtClean="0"/>
                    </a:p>
                    <a:p>
                      <a:pPr marL="285750" indent="-285750">
                        <a:buFont typeface="Courier New" panose="02070309020205020404" pitchFamily="49" charset="0"/>
                        <a:buChar char="o"/>
                      </a:pPr>
                      <a:r>
                        <a:rPr lang="en-GB" dirty="0" smtClean="0"/>
                        <a:t>General Academic words</a:t>
                      </a:r>
                    </a:p>
                    <a:p>
                      <a:pPr marL="0" indent="0">
                        <a:buFont typeface="Courier New" panose="02070309020205020404" pitchFamily="49" charset="0"/>
                        <a:buNone/>
                      </a:pPr>
                      <a:endParaRPr lang="en-GB" dirty="0" smtClean="0"/>
                    </a:p>
                    <a:p>
                      <a:pPr marL="285750" indent="-285750">
                        <a:buFont typeface="Courier New" panose="02070309020205020404" pitchFamily="49" charset="0"/>
                        <a:buChar char="o"/>
                      </a:pPr>
                      <a:r>
                        <a:rPr lang="en-GB" dirty="0" smtClean="0"/>
                        <a:t>Words found</a:t>
                      </a:r>
                      <a:r>
                        <a:rPr lang="en-GB" baseline="0" dirty="0" smtClean="0"/>
                        <a:t> more often in written texts across disciplines</a:t>
                      </a:r>
                      <a:endParaRPr lang="en-GB" dirty="0"/>
                    </a:p>
                  </a:txBody>
                  <a:tcPr/>
                </a:tc>
                <a:tc>
                  <a:txBody>
                    <a:bodyPr/>
                    <a:lstStyle/>
                    <a:p>
                      <a:pPr marL="285750" indent="-285750">
                        <a:buFont typeface="Courier New" panose="02070309020205020404" pitchFamily="49" charset="0"/>
                        <a:buChar char="o"/>
                      </a:pPr>
                      <a:endParaRPr lang="en-GB" dirty="0" smtClean="0"/>
                    </a:p>
                    <a:p>
                      <a:pPr marL="285750" indent="-285750">
                        <a:buFont typeface="Courier New" panose="02070309020205020404" pitchFamily="49" charset="0"/>
                        <a:buChar char="o"/>
                      </a:pPr>
                      <a:r>
                        <a:rPr lang="en-GB" dirty="0" smtClean="0"/>
                        <a:t>Domain specific words</a:t>
                      </a:r>
                    </a:p>
                    <a:p>
                      <a:pPr marL="0" indent="0">
                        <a:buFont typeface="Courier New" panose="02070309020205020404" pitchFamily="49" charset="0"/>
                        <a:buNone/>
                      </a:pPr>
                      <a:endParaRPr lang="en-GB" dirty="0" smtClean="0"/>
                    </a:p>
                    <a:p>
                      <a:pPr marL="0" indent="0">
                        <a:buFont typeface="Courier New" panose="02070309020205020404" pitchFamily="49" charset="0"/>
                        <a:buNone/>
                      </a:pPr>
                      <a:endParaRPr lang="en-GB" dirty="0" smtClean="0"/>
                    </a:p>
                    <a:p>
                      <a:pPr marL="285750" indent="-285750">
                        <a:buFont typeface="Courier New" panose="02070309020205020404" pitchFamily="49" charset="0"/>
                        <a:buChar char="o"/>
                      </a:pPr>
                      <a:r>
                        <a:rPr lang="en-GB" dirty="0" smtClean="0"/>
                        <a:t>Words found</a:t>
                      </a:r>
                      <a:r>
                        <a:rPr lang="en-GB" baseline="0" dirty="0" smtClean="0"/>
                        <a:t> more often in written texts within a specific discipline.</a:t>
                      </a:r>
                    </a:p>
                    <a:p>
                      <a:pPr marL="0" indent="0">
                        <a:buFont typeface="Courier New" panose="02070309020205020404" pitchFamily="49" charset="0"/>
                        <a:buNone/>
                      </a:pPr>
                      <a:endParaRPr lang="en-GB" dirty="0"/>
                    </a:p>
                  </a:txBody>
                  <a:tcPr/>
                </a:tc>
              </a:tr>
            </a:tbl>
          </a:graphicData>
        </a:graphic>
      </p:graphicFrame>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024449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828799"/>
          </a:xfrm>
        </p:spPr>
        <p:txBody>
          <a:bodyPr>
            <a:normAutofit/>
          </a:bodyPr>
          <a:lstStyle/>
          <a:p>
            <a:r>
              <a:rPr lang="en-GB" dirty="0" smtClean="0"/>
              <a:t>Developing ‘</a:t>
            </a:r>
            <a:r>
              <a:rPr lang="en-GB" b="1" dirty="0" smtClean="0"/>
              <a:t>Active Listening</a:t>
            </a:r>
            <a:r>
              <a:rPr lang="en-GB" dirty="0" smtClean="0"/>
              <a:t>’ in the Secondary School</a:t>
            </a:r>
            <a:endParaRPr lang="en-GB"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514600"/>
            <a:ext cx="3581400" cy="4180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132131"/>
            <a:ext cx="25368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10000"/>
            <a:ext cx="1146175"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14600" y="5700726"/>
            <a:ext cx="817563"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0"/>
            <a:ext cx="1438275"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036907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828799"/>
          </a:xfrm>
        </p:spPr>
        <p:txBody>
          <a:bodyPr>
            <a:normAutofit/>
          </a:bodyPr>
          <a:lstStyle/>
          <a:p>
            <a:r>
              <a:rPr lang="en-GB" dirty="0" smtClean="0"/>
              <a:t>Developing ‘</a:t>
            </a:r>
            <a:r>
              <a:rPr lang="en-GB" b="1" dirty="0" smtClean="0"/>
              <a:t>Active Listening</a:t>
            </a:r>
            <a:r>
              <a:rPr lang="en-GB" dirty="0" smtClean="0"/>
              <a:t>’ in the Secondary School</a:t>
            </a:r>
            <a:endParaRPr lang="en-GB" dirty="0"/>
          </a:p>
        </p:txBody>
      </p:sp>
      <p:sp>
        <p:nvSpPr>
          <p:cNvPr id="3" name="Subtitle 2"/>
          <p:cNvSpPr>
            <a:spLocks noGrp="1"/>
          </p:cNvSpPr>
          <p:nvPr>
            <p:ph type="subTitle" idx="1"/>
          </p:nvPr>
        </p:nvSpPr>
        <p:spPr>
          <a:xfrm>
            <a:off x="304800" y="2362200"/>
            <a:ext cx="8534400" cy="3962400"/>
          </a:xfrm>
        </p:spPr>
        <p:txBody>
          <a:bodyPr>
            <a:normAutofit fontScale="92500" lnSpcReduction="20000"/>
          </a:bodyPr>
          <a:lstStyle/>
          <a:p>
            <a:endParaRPr lang="en-GB" dirty="0" smtClean="0">
              <a:solidFill>
                <a:schemeClr val="tx1"/>
              </a:solidFill>
            </a:endParaRPr>
          </a:p>
          <a:p>
            <a:endParaRPr lang="en-GB" dirty="0" smtClean="0">
              <a:solidFill>
                <a:schemeClr val="tx1"/>
              </a:solidFill>
            </a:endParaRPr>
          </a:p>
          <a:p>
            <a:r>
              <a:rPr lang="en-GB" b="1" dirty="0" smtClean="0">
                <a:solidFill>
                  <a:schemeClr val="tx1"/>
                </a:solidFill>
              </a:rPr>
              <a:t>‘3 Before Me!’</a:t>
            </a:r>
          </a:p>
          <a:p>
            <a:pPr marL="457200" indent="-457200" algn="l">
              <a:buFontTx/>
              <a:buChar char="-"/>
            </a:pPr>
            <a:r>
              <a:rPr lang="en-GB" b="1" i="1" dirty="0" smtClean="0">
                <a:solidFill>
                  <a:schemeClr val="tx1"/>
                </a:solidFill>
              </a:rPr>
              <a:t>Brain</a:t>
            </a:r>
          </a:p>
          <a:p>
            <a:pPr algn="l"/>
            <a:endParaRPr lang="en-GB" dirty="0" smtClean="0">
              <a:solidFill>
                <a:schemeClr val="tx1"/>
              </a:solidFill>
            </a:endParaRPr>
          </a:p>
          <a:p>
            <a:pPr marL="457200" indent="-457200" algn="l">
              <a:buFontTx/>
              <a:buChar char="-"/>
            </a:pPr>
            <a:r>
              <a:rPr lang="en-GB" b="1" i="1" dirty="0" smtClean="0">
                <a:solidFill>
                  <a:schemeClr val="tx1"/>
                </a:solidFill>
              </a:rPr>
              <a:t>Buddy</a:t>
            </a:r>
          </a:p>
          <a:p>
            <a:pPr algn="l"/>
            <a:endParaRPr lang="en-GB" dirty="0" smtClean="0">
              <a:solidFill>
                <a:schemeClr val="tx1"/>
              </a:solidFill>
            </a:endParaRPr>
          </a:p>
          <a:p>
            <a:pPr marL="457200" indent="-457200" algn="l">
              <a:buFontTx/>
              <a:buChar char="-"/>
            </a:pPr>
            <a:r>
              <a:rPr lang="en-GB" b="1" i="1" dirty="0" smtClean="0">
                <a:solidFill>
                  <a:schemeClr val="tx1"/>
                </a:solidFill>
              </a:rPr>
              <a:t>Book</a:t>
            </a:r>
          </a:p>
          <a:p>
            <a:pPr algn="l"/>
            <a:endParaRPr lang="en-GB" dirty="0" smtClean="0">
              <a:solidFill>
                <a:schemeClr val="tx1"/>
              </a:solidFill>
            </a:endParaRPr>
          </a:p>
          <a:p>
            <a:endParaRPr lang="en-GB" dirty="0">
              <a:solidFill>
                <a:schemeClr val="tx1"/>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0018" y="3121167"/>
            <a:ext cx="1028700" cy="1157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2238" y="4303999"/>
            <a:ext cx="841375"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43800" y="5242212"/>
            <a:ext cx="894918" cy="1193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14380" y="2198718"/>
            <a:ext cx="814820" cy="10446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53377" y="3946812"/>
            <a:ext cx="253682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2238" y="0"/>
            <a:ext cx="1438275" cy="103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73113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684337" y="2373313"/>
            <a:ext cx="6400800" cy="3984626"/>
          </a:xfrm>
        </p:spPr>
        <p:txBody>
          <a:bodyPr>
            <a:normAutofit/>
          </a:bodyPr>
          <a:lstStyle/>
          <a:p>
            <a:endParaRPr lang="en-GB" dirty="0" smtClean="0">
              <a:solidFill>
                <a:schemeClr val="tx1"/>
              </a:solidFill>
            </a:endParaRPr>
          </a:p>
          <a:p>
            <a:endParaRPr lang="en-GB" dirty="0">
              <a:solidFill>
                <a:schemeClr val="tx1"/>
              </a:solidFill>
            </a:endParaRPr>
          </a:p>
        </p:txBody>
      </p:sp>
      <p:pic>
        <p:nvPicPr>
          <p:cNvPr id="225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88" y="762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5" y="4476750"/>
            <a:ext cx="28575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71355" y="2743200"/>
            <a:ext cx="5663045" cy="3970318"/>
          </a:xfrm>
          <a:prstGeom prst="rect">
            <a:avLst/>
          </a:prstGeom>
          <a:noFill/>
        </p:spPr>
        <p:txBody>
          <a:bodyPr wrap="square" rtlCol="0">
            <a:spAutoFit/>
          </a:bodyPr>
          <a:lstStyle/>
          <a:p>
            <a:r>
              <a:rPr lang="en-GB" sz="2800" dirty="0" smtClean="0"/>
              <a:t>Desomation occurs when desom is transferred from one lipit to another.  Danas, or dain, help in the process of desomation.</a:t>
            </a:r>
          </a:p>
          <a:p>
            <a:endParaRPr lang="en-GB" sz="2800" dirty="0"/>
          </a:p>
          <a:p>
            <a:r>
              <a:rPr lang="en-GB" sz="2800" dirty="0" smtClean="0"/>
              <a:t>Using your own words – Create a sentence with the word ‘desomation’ in it, in order to show that you understand the word.</a:t>
            </a:r>
            <a:endParaRPr lang="en-GB" sz="2800" dirty="0"/>
          </a:p>
        </p:txBody>
      </p:sp>
    </p:spTree>
    <p:extLst>
      <p:ext uri="{BB962C8B-B14F-4D97-AF65-F5344CB8AC3E}">
        <p14:creationId xmlns:p14="http://schemas.microsoft.com/office/powerpoint/2010/main" val="365875934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684337" y="2373313"/>
            <a:ext cx="6400800" cy="3984626"/>
          </a:xfrm>
        </p:spPr>
        <p:txBody>
          <a:bodyPr>
            <a:normAutofit/>
          </a:bodyPr>
          <a:lstStyle/>
          <a:p>
            <a:endParaRPr lang="en-GB" dirty="0" smtClean="0">
              <a:solidFill>
                <a:schemeClr val="tx1"/>
              </a:solidFill>
            </a:endParaRPr>
          </a:p>
          <a:p>
            <a:endParaRPr lang="en-GB" dirty="0">
              <a:solidFill>
                <a:schemeClr val="tx1"/>
              </a:solidFill>
            </a:endParaRPr>
          </a:p>
        </p:txBody>
      </p:sp>
      <p:pic>
        <p:nvPicPr>
          <p:cNvPr id="225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88" y="762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5" y="4476750"/>
            <a:ext cx="28575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71355" y="2743200"/>
            <a:ext cx="5663045" cy="3970318"/>
          </a:xfrm>
          <a:prstGeom prst="rect">
            <a:avLst/>
          </a:prstGeom>
          <a:noFill/>
        </p:spPr>
        <p:txBody>
          <a:bodyPr wrap="square" rtlCol="0">
            <a:spAutoFit/>
          </a:bodyPr>
          <a:lstStyle/>
          <a:p>
            <a:r>
              <a:rPr lang="en-GB" sz="2800" b="1" dirty="0" smtClean="0">
                <a:solidFill>
                  <a:srgbClr val="FF0000"/>
                </a:solidFill>
              </a:rPr>
              <a:t>Desomation</a:t>
            </a:r>
            <a:r>
              <a:rPr lang="en-GB" sz="2800" dirty="0" smtClean="0"/>
              <a:t> </a:t>
            </a:r>
            <a:r>
              <a:rPr lang="en-GB" sz="2800" b="1" dirty="0" smtClean="0">
                <a:solidFill>
                  <a:srgbClr val="FFFF00"/>
                </a:solidFill>
              </a:rPr>
              <a:t>occurs</a:t>
            </a:r>
            <a:r>
              <a:rPr lang="en-GB" sz="2800" dirty="0" smtClean="0"/>
              <a:t> when </a:t>
            </a:r>
            <a:r>
              <a:rPr lang="en-GB" sz="2800" b="1" dirty="0" smtClean="0">
                <a:solidFill>
                  <a:srgbClr val="FF0000"/>
                </a:solidFill>
              </a:rPr>
              <a:t>desom</a:t>
            </a:r>
            <a:r>
              <a:rPr lang="en-GB" sz="2800" dirty="0" smtClean="0"/>
              <a:t> is </a:t>
            </a:r>
            <a:r>
              <a:rPr lang="en-GB" sz="2800" b="1" dirty="0" smtClean="0">
                <a:solidFill>
                  <a:srgbClr val="FFFF00"/>
                </a:solidFill>
              </a:rPr>
              <a:t>transferred</a:t>
            </a:r>
            <a:r>
              <a:rPr lang="en-GB" sz="2800" dirty="0" smtClean="0"/>
              <a:t> from </a:t>
            </a:r>
            <a:r>
              <a:rPr lang="en-GB" sz="2800" b="1" dirty="0" smtClean="0">
                <a:solidFill>
                  <a:srgbClr val="00B050"/>
                </a:solidFill>
              </a:rPr>
              <a:t>one</a:t>
            </a:r>
            <a:r>
              <a:rPr lang="en-GB" sz="2800" dirty="0" smtClean="0"/>
              <a:t> </a:t>
            </a:r>
            <a:r>
              <a:rPr lang="en-GB" sz="2800" b="1" dirty="0" smtClean="0">
                <a:solidFill>
                  <a:srgbClr val="FF0000"/>
                </a:solidFill>
              </a:rPr>
              <a:t>lipit</a:t>
            </a:r>
            <a:r>
              <a:rPr lang="en-GB" sz="2800" dirty="0" smtClean="0"/>
              <a:t> to </a:t>
            </a:r>
            <a:r>
              <a:rPr lang="en-GB" sz="2800" b="1" dirty="0" smtClean="0">
                <a:solidFill>
                  <a:srgbClr val="00B050"/>
                </a:solidFill>
              </a:rPr>
              <a:t>another</a:t>
            </a:r>
            <a:r>
              <a:rPr lang="en-GB" sz="2800" dirty="0" smtClean="0"/>
              <a:t>.  </a:t>
            </a:r>
            <a:r>
              <a:rPr lang="en-GB" sz="2800" b="1" dirty="0" smtClean="0">
                <a:solidFill>
                  <a:srgbClr val="FF0000"/>
                </a:solidFill>
              </a:rPr>
              <a:t>Danas</a:t>
            </a:r>
            <a:r>
              <a:rPr lang="en-GB" sz="2800" dirty="0" smtClean="0"/>
              <a:t>, or </a:t>
            </a:r>
            <a:r>
              <a:rPr lang="en-GB" sz="2800" b="1" dirty="0" smtClean="0">
                <a:solidFill>
                  <a:srgbClr val="FF0000"/>
                </a:solidFill>
              </a:rPr>
              <a:t>dain</a:t>
            </a:r>
            <a:r>
              <a:rPr lang="en-GB" sz="2800" dirty="0" smtClean="0"/>
              <a:t>, help in the </a:t>
            </a:r>
            <a:r>
              <a:rPr lang="en-GB" sz="2800" b="1" dirty="0" smtClean="0">
                <a:solidFill>
                  <a:srgbClr val="FFFF00"/>
                </a:solidFill>
              </a:rPr>
              <a:t>process</a:t>
            </a:r>
            <a:r>
              <a:rPr lang="en-GB" sz="2800" dirty="0" smtClean="0"/>
              <a:t> of </a:t>
            </a:r>
            <a:r>
              <a:rPr lang="en-GB" sz="2800" b="1" dirty="0" smtClean="0">
                <a:solidFill>
                  <a:srgbClr val="FF0000"/>
                </a:solidFill>
              </a:rPr>
              <a:t>desomation</a:t>
            </a:r>
            <a:r>
              <a:rPr lang="en-GB" sz="2800" dirty="0" smtClean="0"/>
              <a:t>.</a:t>
            </a:r>
          </a:p>
          <a:p>
            <a:endParaRPr lang="en-GB" sz="2800" dirty="0"/>
          </a:p>
          <a:p>
            <a:r>
              <a:rPr lang="en-GB" sz="2800" b="1" dirty="0" smtClean="0">
                <a:solidFill>
                  <a:srgbClr val="00B050"/>
                </a:solidFill>
              </a:rPr>
              <a:t>Using</a:t>
            </a:r>
            <a:r>
              <a:rPr lang="en-GB" sz="2800" dirty="0" smtClean="0"/>
              <a:t> your own </a:t>
            </a:r>
            <a:r>
              <a:rPr lang="en-GB" sz="2800" b="1" dirty="0" smtClean="0">
                <a:solidFill>
                  <a:srgbClr val="00B050"/>
                </a:solidFill>
              </a:rPr>
              <a:t>words</a:t>
            </a:r>
            <a:r>
              <a:rPr lang="en-GB" sz="2800" dirty="0" smtClean="0"/>
              <a:t> – </a:t>
            </a:r>
            <a:r>
              <a:rPr lang="en-GB" sz="2800" b="1" dirty="0" smtClean="0">
                <a:solidFill>
                  <a:srgbClr val="FFFF00"/>
                </a:solidFill>
              </a:rPr>
              <a:t>Create</a:t>
            </a:r>
            <a:r>
              <a:rPr lang="en-GB" sz="2800" dirty="0" smtClean="0"/>
              <a:t> a </a:t>
            </a:r>
            <a:r>
              <a:rPr lang="en-GB" sz="2800" b="1" dirty="0" smtClean="0">
                <a:solidFill>
                  <a:srgbClr val="00B050"/>
                </a:solidFill>
              </a:rPr>
              <a:t>sentence</a:t>
            </a:r>
            <a:r>
              <a:rPr lang="en-GB" sz="2800" dirty="0" smtClean="0"/>
              <a:t> with the word ‘</a:t>
            </a:r>
            <a:r>
              <a:rPr lang="en-GB" sz="2800" b="1" dirty="0" smtClean="0">
                <a:solidFill>
                  <a:srgbClr val="FF0000"/>
                </a:solidFill>
              </a:rPr>
              <a:t>desomation</a:t>
            </a:r>
            <a:r>
              <a:rPr lang="en-GB" sz="2800" dirty="0" smtClean="0"/>
              <a:t>’ in it, </a:t>
            </a:r>
            <a:r>
              <a:rPr lang="en-GB" sz="2800" b="1" dirty="0" smtClean="0">
                <a:solidFill>
                  <a:srgbClr val="FFFF00"/>
                </a:solidFill>
              </a:rPr>
              <a:t>in order to</a:t>
            </a:r>
            <a:r>
              <a:rPr lang="en-GB" sz="2800" dirty="0" smtClean="0"/>
              <a:t> </a:t>
            </a:r>
            <a:r>
              <a:rPr lang="en-GB" sz="2800" b="1" dirty="0" smtClean="0">
                <a:solidFill>
                  <a:srgbClr val="00B050"/>
                </a:solidFill>
              </a:rPr>
              <a:t>show</a:t>
            </a:r>
            <a:r>
              <a:rPr lang="en-GB" sz="2800" dirty="0" smtClean="0"/>
              <a:t> that you </a:t>
            </a:r>
            <a:r>
              <a:rPr lang="en-GB" sz="2800" b="1" dirty="0" smtClean="0">
                <a:solidFill>
                  <a:srgbClr val="00B050"/>
                </a:solidFill>
              </a:rPr>
              <a:t>understand </a:t>
            </a:r>
            <a:r>
              <a:rPr lang="en-GB" sz="2800" dirty="0" smtClean="0"/>
              <a:t>the </a:t>
            </a:r>
            <a:r>
              <a:rPr lang="en-GB" sz="2800" b="1" dirty="0" smtClean="0">
                <a:solidFill>
                  <a:srgbClr val="00B050"/>
                </a:solidFill>
              </a:rPr>
              <a:t>word</a:t>
            </a:r>
            <a:r>
              <a:rPr lang="en-GB" sz="2800" dirty="0" smtClean="0"/>
              <a:t>.</a:t>
            </a:r>
            <a:endParaRPr lang="en-GB" sz="2800" dirty="0"/>
          </a:p>
        </p:txBody>
      </p:sp>
    </p:spTree>
    <p:extLst>
      <p:ext uri="{BB962C8B-B14F-4D97-AF65-F5344CB8AC3E}">
        <p14:creationId xmlns:p14="http://schemas.microsoft.com/office/powerpoint/2010/main" val="393265890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84337" y="2373313"/>
            <a:ext cx="6400800" cy="3984626"/>
          </a:xfrm>
        </p:spPr>
        <p:txBody>
          <a:bodyPr>
            <a:normAutofit/>
          </a:bodyPr>
          <a:lstStyle/>
          <a:p>
            <a:endParaRPr lang="en-GB" dirty="0" smtClean="0">
              <a:solidFill>
                <a:schemeClr val="tx1"/>
              </a:solidFill>
            </a:endParaRPr>
          </a:p>
          <a:p>
            <a:endParaRPr lang="en-GB" dirty="0">
              <a:solidFill>
                <a:schemeClr val="tx1"/>
              </a:solidFill>
            </a:endParaRPr>
          </a:p>
        </p:txBody>
      </p:sp>
      <p:pic>
        <p:nvPicPr>
          <p:cNvPr id="225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88" y="762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5" y="4476750"/>
            <a:ext cx="28575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71355" y="2743200"/>
            <a:ext cx="5663045" cy="3970318"/>
          </a:xfrm>
          <a:prstGeom prst="rect">
            <a:avLst/>
          </a:prstGeom>
          <a:noFill/>
        </p:spPr>
        <p:txBody>
          <a:bodyPr wrap="square" rtlCol="0">
            <a:spAutoFit/>
          </a:bodyPr>
          <a:lstStyle/>
          <a:p>
            <a:r>
              <a:rPr lang="en-GB" sz="2800" b="1" dirty="0" smtClean="0">
                <a:solidFill>
                  <a:srgbClr val="FF0000"/>
                </a:solidFill>
              </a:rPr>
              <a:t>Desomation</a:t>
            </a:r>
            <a:r>
              <a:rPr lang="en-GB" sz="2800" dirty="0" smtClean="0"/>
              <a:t> </a:t>
            </a:r>
            <a:r>
              <a:rPr lang="en-GB" sz="2800" b="1" dirty="0" smtClean="0">
                <a:solidFill>
                  <a:srgbClr val="FFFF00"/>
                </a:solidFill>
              </a:rPr>
              <a:t>occurs</a:t>
            </a:r>
            <a:r>
              <a:rPr lang="en-GB" sz="2800" dirty="0" smtClean="0"/>
              <a:t> when </a:t>
            </a:r>
            <a:r>
              <a:rPr lang="en-GB" sz="2800" b="1" dirty="0" smtClean="0">
                <a:solidFill>
                  <a:srgbClr val="FF0000"/>
                </a:solidFill>
              </a:rPr>
              <a:t>desom</a:t>
            </a:r>
            <a:r>
              <a:rPr lang="en-GB" sz="2800" dirty="0" smtClean="0"/>
              <a:t> is </a:t>
            </a:r>
            <a:r>
              <a:rPr lang="en-GB" sz="2800" b="1" dirty="0" smtClean="0">
                <a:solidFill>
                  <a:srgbClr val="FFFF00"/>
                </a:solidFill>
              </a:rPr>
              <a:t>transferred</a:t>
            </a:r>
            <a:r>
              <a:rPr lang="en-GB" sz="2800" dirty="0" smtClean="0"/>
              <a:t> from </a:t>
            </a:r>
            <a:r>
              <a:rPr lang="en-GB" sz="2800" b="1" dirty="0" smtClean="0">
                <a:solidFill>
                  <a:srgbClr val="00B050"/>
                </a:solidFill>
              </a:rPr>
              <a:t>one</a:t>
            </a:r>
            <a:r>
              <a:rPr lang="en-GB" sz="2800" dirty="0" smtClean="0"/>
              <a:t> </a:t>
            </a:r>
            <a:r>
              <a:rPr lang="en-GB" sz="2800" b="1" dirty="0" smtClean="0">
                <a:solidFill>
                  <a:srgbClr val="FF0000"/>
                </a:solidFill>
              </a:rPr>
              <a:t>lipit</a:t>
            </a:r>
            <a:r>
              <a:rPr lang="en-GB" sz="2800" dirty="0" smtClean="0"/>
              <a:t> to </a:t>
            </a:r>
            <a:r>
              <a:rPr lang="en-GB" sz="2800" b="1" dirty="0" smtClean="0">
                <a:solidFill>
                  <a:srgbClr val="00B050"/>
                </a:solidFill>
              </a:rPr>
              <a:t>another</a:t>
            </a:r>
            <a:r>
              <a:rPr lang="en-GB" sz="2800" dirty="0" smtClean="0"/>
              <a:t>.  </a:t>
            </a:r>
            <a:r>
              <a:rPr lang="en-GB" sz="2800" b="1" dirty="0" smtClean="0">
                <a:solidFill>
                  <a:srgbClr val="FF0000"/>
                </a:solidFill>
              </a:rPr>
              <a:t>Danas</a:t>
            </a:r>
            <a:r>
              <a:rPr lang="en-GB" sz="2800" dirty="0" smtClean="0"/>
              <a:t>, or </a:t>
            </a:r>
            <a:r>
              <a:rPr lang="en-GB" sz="2800" b="1" dirty="0" smtClean="0">
                <a:solidFill>
                  <a:srgbClr val="FF0000"/>
                </a:solidFill>
              </a:rPr>
              <a:t>dain</a:t>
            </a:r>
            <a:r>
              <a:rPr lang="en-GB" sz="2800" dirty="0" smtClean="0"/>
              <a:t>, help in the </a:t>
            </a:r>
            <a:r>
              <a:rPr lang="en-GB" sz="2800" b="1" dirty="0" smtClean="0">
                <a:solidFill>
                  <a:srgbClr val="FFFF00"/>
                </a:solidFill>
              </a:rPr>
              <a:t>process</a:t>
            </a:r>
            <a:r>
              <a:rPr lang="en-GB" sz="2800" dirty="0" smtClean="0"/>
              <a:t> of </a:t>
            </a:r>
            <a:r>
              <a:rPr lang="en-GB" sz="2800" b="1" dirty="0" smtClean="0">
                <a:solidFill>
                  <a:srgbClr val="FF0000"/>
                </a:solidFill>
              </a:rPr>
              <a:t>desomation</a:t>
            </a:r>
            <a:r>
              <a:rPr lang="en-GB" sz="2800" dirty="0" smtClean="0"/>
              <a:t>.</a:t>
            </a:r>
          </a:p>
          <a:p>
            <a:endParaRPr lang="en-GB" sz="2800" dirty="0"/>
          </a:p>
          <a:p>
            <a:r>
              <a:rPr lang="en-GB" sz="2800" b="1" dirty="0" smtClean="0">
                <a:solidFill>
                  <a:srgbClr val="00B050"/>
                </a:solidFill>
              </a:rPr>
              <a:t>Using</a:t>
            </a:r>
            <a:r>
              <a:rPr lang="en-GB" sz="2800" dirty="0" smtClean="0"/>
              <a:t> your own </a:t>
            </a:r>
            <a:r>
              <a:rPr lang="en-GB" sz="2800" b="1" dirty="0" smtClean="0">
                <a:solidFill>
                  <a:srgbClr val="00B050"/>
                </a:solidFill>
              </a:rPr>
              <a:t>words</a:t>
            </a:r>
            <a:r>
              <a:rPr lang="en-GB" sz="2800" dirty="0" smtClean="0"/>
              <a:t> – </a:t>
            </a:r>
            <a:r>
              <a:rPr lang="en-GB" sz="2800" b="1" dirty="0" smtClean="0">
                <a:solidFill>
                  <a:srgbClr val="FFFF00"/>
                </a:solidFill>
              </a:rPr>
              <a:t>Create</a:t>
            </a:r>
            <a:r>
              <a:rPr lang="en-GB" sz="2800" dirty="0" smtClean="0"/>
              <a:t> a </a:t>
            </a:r>
            <a:r>
              <a:rPr lang="en-GB" sz="2800" b="1" dirty="0" smtClean="0">
                <a:solidFill>
                  <a:srgbClr val="00B050"/>
                </a:solidFill>
              </a:rPr>
              <a:t>sentence</a:t>
            </a:r>
            <a:r>
              <a:rPr lang="en-GB" sz="2800" dirty="0" smtClean="0"/>
              <a:t> with the word ‘</a:t>
            </a:r>
            <a:r>
              <a:rPr lang="en-GB" sz="2800" b="1" dirty="0" smtClean="0">
                <a:solidFill>
                  <a:srgbClr val="FF0000"/>
                </a:solidFill>
              </a:rPr>
              <a:t>desomation</a:t>
            </a:r>
            <a:r>
              <a:rPr lang="en-GB" sz="2800" dirty="0" smtClean="0"/>
              <a:t>’ in it, </a:t>
            </a:r>
            <a:r>
              <a:rPr lang="en-GB" sz="2800" b="1" dirty="0" smtClean="0">
                <a:solidFill>
                  <a:srgbClr val="00B050"/>
                </a:solidFill>
              </a:rPr>
              <a:t>in order to</a:t>
            </a:r>
            <a:r>
              <a:rPr lang="en-GB" sz="2800" dirty="0" smtClean="0">
                <a:solidFill>
                  <a:srgbClr val="00B050"/>
                </a:solidFill>
              </a:rPr>
              <a:t> </a:t>
            </a:r>
            <a:r>
              <a:rPr lang="en-GB" sz="2800" b="1" dirty="0" smtClean="0">
                <a:solidFill>
                  <a:srgbClr val="00B050"/>
                </a:solidFill>
              </a:rPr>
              <a:t>show</a:t>
            </a:r>
            <a:r>
              <a:rPr lang="en-GB" sz="2800" dirty="0" smtClean="0"/>
              <a:t> that you </a:t>
            </a:r>
            <a:r>
              <a:rPr lang="en-GB" sz="2800" b="1" dirty="0" smtClean="0">
                <a:solidFill>
                  <a:srgbClr val="00B050"/>
                </a:solidFill>
              </a:rPr>
              <a:t>understand </a:t>
            </a:r>
            <a:r>
              <a:rPr lang="en-GB" sz="2800" dirty="0" smtClean="0"/>
              <a:t>the </a:t>
            </a:r>
            <a:r>
              <a:rPr lang="en-GB" sz="2800" b="1" dirty="0" smtClean="0">
                <a:solidFill>
                  <a:srgbClr val="00B050"/>
                </a:solidFill>
              </a:rPr>
              <a:t>word</a:t>
            </a:r>
            <a:r>
              <a:rPr lang="en-GB" sz="2800" dirty="0" smtClean="0"/>
              <a:t>.</a:t>
            </a:r>
            <a:endParaRPr lang="en-GB" sz="2800" dirty="0"/>
          </a:p>
        </p:txBody>
      </p:sp>
      <p:pic>
        <p:nvPicPr>
          <p:cNvPr id="4813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453953"/>
            <a:ext cx="1828800" cy="1790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2300" y="434903"/>
            <a:ext cx="186690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457200"/>
            <a:ext cx="1838325"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813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472281"/>
            <a:ext cx="184785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104168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684337" y="2373313"/>
            <a:ext cx="6400800" cy="3984626"/>
          </a:xfrm>
        </p:spPr>
        <p:txBody>
          <a:bodyPr>
            <a:normAutofit/>
          </a:bodyPr>
          <a:lstStyle/>
          <a:p>
            <a:endParaRPr lang="en-GB" dirty="0" smtClean="0">
              <a:solidFill>
                <a:schemeClr val="tx1"/>
              </a:solidFill>
            </a:endParaRPr>
          </a:p>
          <a:p>
            <a:endParaRPr lang="en-GB" dirty="0">
              <a:solidFill>
                <a:schemeClr val="tx1"/>
              </a:solidFill>
            </a:endParaRPr>
          </a:p>
        </p:txBody>
      </p:sp>
      <p:pic>
        <p:nvPicPr>
          <p:cNvPr id="225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88" y="762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5" y="4476750"/>
            <a:ext cx="2857500" cy="2381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871355" y="2743200"/>
            <a:ext cx="5663045" cy="3970318"/>
          </a:xfrm>
          <a:prstGeom prst="rect">
            <a:avLst/>
          </a:prstGeom>
          <a:noFill/>
        </p:spPr>
        <p:txBody>
          <a:bodyPr wrap="square" rtlCol="0">
            <a:spAutoFit/>
          </a:bodyPr>
          <a:lstStyle/>
          <a:p>
            <a:r>
              <a:rPr lang="en-GB" sz="2800" b="1" dirty="0" smtClean="0">
                <a:solidFill>
                  <a:srgbClr val="FF0000"/>
                </a:solidFill>
              </a:rPr>
              <a:t>Desomation</a:t>
            </a:r>
            <a:r>
              <a:rPr lang="en-GB" sz="2800" dirty="0" smtClean="0"/>
              <a:t> </a:t>
            </a:r>
            <a:r>
              <a:rPr lang="en-GB" sz="2800" b="1" dirty="0" smtClean="0">
                <a:solidFill>
                  <a:srgbClr val="FFFF00"/>
                </a:solidFill>
              </a:rPr>
              <a:t>occurs</a:t>
            </a:r>
            <a:r>
              <a:rPr lang="en-GB" sz="2800" dirty="0" smtClean="0"/>
              <a:t> when </a:t>
            </a:r>
            <a:r>
              <a:rPr lang="en-GB" sz="2800" b="1" dirty="0" smtClean="0">
                <a:solidFill>
                  <a:srgbClr val="FF0000"/>
                </a:solidFill>
              </a:rPr>
              <a:t>desom</a:t>
            </a:r>
            <a:r>
              <a:rPr lang="en-GB" sz="2800" dirty="0" smtClean="0"/>
              <a:t> is </a:t>
            </a:r>
            <a:r>
              <a:rPr lang="en-GB" sz="2800" b="1" dirty="0" smtClean="0">
                <a:solidFill>
                  <a:srgbClr val="FFFF00"/>
                </a:solidFill>
              </a:rPr>
              <a:t>transferred</a:t>
            </a:r>
            <a:r>
              <a:rPr lang="en-GB" sz="2800" dirty="0" smtClean="0"/>
              <a:t> from </a:t>
            </a:r>
            <a:r>
              <a:rPr lang="en-GB" sz="2800" b="1" dirty="0" smtClean="0">
                <a:solidFill>
                  <a:srgbClr val="00B050"/>
                </a:solidFill>
              </a:rPr>
              <a:t>one</a:t>
            </a:r>
            <a:r>
              <a:rPr lang="en-GB" sz="2800" dirty="0" smtClean="0"/>
              <a:t> </a:t>
            </a:r>
            <a:r>
              <a:rPr lang="en-GB" sz="2800" b="1" dirty="0" smtClean="0">
                <a:solidFill>
                  <a:srgbClr val="FF0000"/>
                </a:solidFill>
              </a:rPr>
              <a:t>lipit</a:t>
            </a:r>
            <a:r>
              <a:rPr lang="en-GB" sz="2800" dirty="0" smtClean="0"/>
              <a:t> to </a:t>
            </a:r>
            <a:r>
              <a:rPr lang="en-GB" sz="2800" b="1" dirty="0" smtClean="0">
                <a:solidFill>
                  <a:srgbClr val="00B050"/>
                </a:solidFill>
              </a:rPr>
              <a:t>another</a:t>
            </a:r>
            <a:r>
              <a:rPr lang="en-GB" sz="2800" dirty="0" smtClean="0"/>
              <a:t>.  </a:t>
            </a:r>
            <a:r>
              <a:rPr lang="en-GB" sz="2800" b="1" dirty="0" smtClean="0">
                <a:solidFill>
                  <a:srgbClr val="FF0000"/>
                </a:solidFill>
              </a:rPr>
              <a:t>Danas</a:t>
            </a:r>
            <a:r>
              <a:rPr lang="en-GB" sz="2800" dirty="0" smtClean="0"/>
              <a:t>, or the </a:t>
            </a:r>
            <a:r>
              <a:rPr lang="en-GB" sz="2800" b="1" dirty="0" smtClean="0">
                <a:solidFill>
                  <a:srgbClr val="FF0000"/>
                </a:solidFill>
              </a:rPr>
              <a:t>dain</a:t>
            </a:r>
            <a:r>
              <a:rPr lang="en-GB" sz="2800" dirty="0" smtClean="0"/>
              <a:t>, help in the </a:t>
            </a:r>
            <a:r>
              <a:rPr lang="en-GB" sz="2800" b="1" dirty="0" smtClean="0">
                <a:solidFill>
                  <a:srgbClr val="FFFF00"/>
                </a:solidFill>
              </a:rPr>
              <a:t>process</a:t>
            </a:r>
            <a:r>
              <a:rPr lang="en-GB" sz="2800" dirty="0" smtClean="0"/>
              <a:t> of </a:t>
            </a:r>
            <a:r>
              <a:rPr lang="en-GB" sz="2800" b="1" dirty="0" smtClean="0">
                <a:solidFill>
                  <a:srgbClr val="FF0000"/>
                </a:solidFill>
              </a:rPr>
              <a:t>desomation</a:t>
            </a:r>
            <a:r>
              <a:rPr lang="en-GB" sz="2800" dirty="0" smtClean="0"/>
              <a:t>.</a:t>
            </a:r>
          </a:p>
          <a:p>
            <a:endParaRPr lang="en-GB" sz="2800" dirty="0"/>
          </a:p>
          <a:p>
            <a:r>
              <a:rPr lang="en-GB" sz="2800" b="1" dirty="0" smtClean="0">
                <a:solidFill>
                  <a:srgbClr val="00B050"/>
                </a:solidFill>
              </a:rPr>
              <a:t>Using</a:t>
            </a:r>
            <a:r>
              <a:rPr lang="en-GB" sz="2800" dirty="0" smtClean="0"/>
              <a:t> your own </a:t>
            </a:r>
            <a:r>
              <a:rPr lang="en-GB" sz="2800" b="1" dirty="0" smtClean="0">
                <a:solidFill>
                  <a:srgbClr val="00B050"/>
                </a:solidFill>
              </a:rPr>
              <a:t>words</a:t>
            </a:r>
            <a:r>
              <a:rPr lang="en-GB" sz="2800" dirty="0" smtClean="0"/>
              <a:t> – </a:t>
            </a:r>
            <a:r>
              <a:rPr lang="en-GB" sz="2800" b="1" dirty="0" smtClean="0">
                <a:solidFill>
                  <a:srgbClr val="FFFF00"/>
                </a:solidFill>
              </a:rPr>
              <a:t>Create</a:t>
            </a:r>
            <a:r>
              <a:rPr lang="en-GB" sz="2800" dirty="0" smtClean="0"/>
              <a:t> a </a:t>
            </a:r>
            <a:r>
              <a:rPr lang="en-GB" sz="2800" b="1" dirty="0" smtClean="0">
                <a:solidFill>
                  <a:srgbClr val="00B050"/>
                </a:solidFill>
              </a:rPr>
              <a:t>sentence</a:t>
            </a:r>
            <a:r>
              <a:rPr lang="en-GB" sz="2800" dirty="0" smtClean="0"/>
              <a:t> with the word ‘</a:t>
            </a:r>
            <a:r>
              <a:rPr lang="en-GB" sz="2800" b="1" dirty="0" smtClean="0">
                <a:solidFill>
                  <a:srgbClr val="FF0000"/>
                </a:solidFill>
              </a:rPr>
              <a:t>desomation</a:t>
            </a:r>
            <a:r>
              <a:rPr lang="en-GB" sz="2800" dirty="0" smtClean="0"/>
              <a:t>’ in it, </a:t>
            </a:r>
            <a:r>
              <a:rPr lang="en-GB" sz="2800" b="1" dirty="0" smtClean="0">
                <a:solidFill>
                  <a:srgbClr val="00B050"/>
                </a:solidFill>
              </a:rPr>
              <a:t>in order to</a:t>
            </a:r>
            <a:r>
              <a:rPr lang="en-GB" sz="2800" dirty="0" smtClean="0">
                <a:solidFill>
                  <a:srgbClr val="00B050"/>
                </a:solidFill>
              </a:rPr>
              <a:t> </a:t>
            </a:r>
            <a:r>
              <a:rPr lang="en-GB" sz="2800" b="1" dirty="0" smtClean="0">
                <a:solidFill>
                  <a:srgbClr val="00B050"/>
                </a:solidFill>
              </a:rPr>
              <a:t>show</a:t>
            </a:r>
            <a:r>
              <a:rPr lang="en-GB" sz="2800" dirty="0" smtClean="0"/>
              <a:t> that you </a:t>
            </a:r>
            <a:r>
              <a:rPr lang="en-GB" sz="2800" b="1" dirty="0" smtClean="0">
                <a:solidFill>
                  <a:srgbClr val="00B050"/>
                </a:solidFill>
              </a:rPr>
              <a:t>understand </a:t>
            </a:r>
            <a:r>
              <a:rPr lang="en-GB" sz="2800" dirty="0" smtClean="0"/>
              <a:t>the </a:t>
            </a:r>
            <a:r>
              <a:rPr lang="en-GB" sz="2800" b="1" dirty="0" smtClean="0">
                <a:solidFill>
                  <a:srgbClr val="00B050"/>
                </a:solidFill>
              </a:rPr>
              <a:t>word</a:t>
            </a:r>
            <a:r>
              <a:rPr lang="en-GB" sz="2800" dirty="0" smtClean="0"/>
              <a:t>.</a:t>
            </a:r>
            <a:endParaRPr lang="en-GB" sz="2800" dirty="0"/>
          </a:p>
        </p:txBody>
      </p:sp>
      <p:pic>
        <p:nvPicPr>
          <p:cNvPr id="491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81000"/>
            <a:ext cx="1819275"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400" y="374073"/>
            <a:ext cx="184785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81600" y="381000"/>
            <a:ext cx="1828800"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6600" y="400050"/>
            <a:ext cx="1866900" cy="1809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159"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444" y="2519362"/>
            <a:ext cx="1828800" cy="1819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7271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371600" y="2362200"/>
            <a:ext cx="6400800" cy="3962400"/>
          </a:xfrm>
        </p:spPr>
        <p:txBody>
          <a:bodyPr/>
          <a:lstStyle/>
          <a:p>
            <a:r>
              <a:rPr lang="en-GB" dirty="0" smtClean="0">
                <a:solidFill>
                  <a:schemeClr val="tx1"/>
                </a:solidFill>
              </a:rPr>
              <a:t>‘What?’ words should we teach …</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230880"/>
            <a:ext cx="5695950" cy="3417570"/>
          </a:xfrm>
          <a:prstGeom prst="rect">
            <a:avLst/>
          </a:prstGeom>
          <a:noFill/>
          <a:ln w="381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62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25212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371600" y="2362200"/>
            <a:ext cx="6400800" cy="3962400"/>
          </a:xfrm>
        </p:spPr>
        <p:txBody>
          <a:bodyPr>
            <a:normAutofit/>
          </a:bodyPr>
          <a:lstStyle/>
          <a:p>
            <a:endParaRPr lang="en-GB" dirty="0" smtClean="0">
              <a:solidFill>
                <a:schemeClr val="tx1"/>
              </a:solidFill>
            </a:endParaRPr>
          </a:p>
          <a:p>
            <a:r>
              <a:rPr lang="en-GB" dirty="0" smtClean="0">
                <a:solidFill>
                  <a:schemeClr val="tx1"/>
                </a:solidFill>
              </a:rPr>
              <a:t>‘</a:t>
            </a:r>
            <a:r>
              <a:rPr lang="en-GB" b="1" dirty="0" smtClean="0">
                <a:solidFill>
                  <a:schemeClr val="tx1"/>
                </a:solidFill>
              </a:rPr>
              <a:t>Tier 2</a:t>
            </a:r>
            <a:r>
              <a:rPr lang="en-GB" dirty="0" smtClean="0">
                <a:solidFill>
                  <a:schemeClr val="tx1"/>
                </a:solidFill>
              </a:rPr>
              <a:t>’ </a:t>
            </a:r>
            <a:r>
              <a:rPr lang="en-GB" dirty="0">
                <a:solidFill>
                  <a:schemeClr val="tx1"/>
                </a:solidFill>
              </a:rPr>
              <a:t>w</a:t>
            </a:r>
            <a:r>
              <a:rPr lang="en-GB" dirty="0" smtClean="0">
                <a:solidFill>
                  <a:schemeClr val="tx1"/>
                </a:solidFill>
              </a:rPr>
              <a:t>ords are;</a:t>
            </a:r>
          </a:p>
          <a:p>
            <a:pPr marL="457200" indent="-457200">
              <a:buFontTx/>
              <a:buChar char="-"/>
            </a:pPr>
            <a:r>
              <a:rPr lang="en-GB" dirty="0" smtClean="0">
                <a:solidFill>
                  <a:schemeClr val="tx1"/>
                </a:solidFill>
              </a:rPr>
              <a:t>Critical to understanding texts</a:t>
            </a:r>
          </a:p>
          <a:p>
            <a:pPr marL="457200" indent="-457200">
              <a:buFontTx/>
              <a:buChar char="-"/>
            </a:pPr>
            <a:r>
              <a:rPr lang="en-GB" dirty="0" smtClean="0">
                <a:solidFill>
                  <a:schemeClr val="tx1"/>
                </a:solidFill>
              </a:rPr>
              <a:t>Are highly generalisable across all content areas</a:t>
            </a:r>
          </a:p>
          <a:p>
            <a:pPr marL="457200" indent="-457200">
              <a:buFontTx/>
              <a:buChar char="-"/>
            </a:pPr>
            <a:r>
              <a:rPr lang="en-GB" dirty="0" smtClean="0">
                <a:solidFill>
                  <a:schemeClr val="tx1"/>
                </a:solidFill>
              </a:rPr>
              <a:t>Require deliberate effort to learn; unlike Tier 1 words</a:t>
            </a:r>
          </a:p>
          <a:p>
            <a:endParaRPr lang="en-GB" dirty="0" smtClean="0">
              <a:solidFill>
                <a:schemeClr val="tx1"/>
              </a:solidFill>
            </a:endParaRPr>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61551"/>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4158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371600" y="2362200"/>
            <a:ext cx="6400800" cy="3962400"/>
          </a:xfrm>
        </p:spPr>
        <p:txBody>
          <a:bodyPr>
            <a:normAutofit lnSpcReduction="10000"/>
          </a:bodyPr>
          <a:lstStyle/>
          <a:p>
            <a:endParaRPr lang="en-GB" dirty="0" smtClean="0">
              <a:solidFill>
                <a:schemeClr val="tx1"/>
              </a:solidFill>
            </a:endParaRPr>
          </a:p>
          <a:p>
            <a:r>
              <a:rPr lang="en-GB" dirty="0" smtClean="0">
                <a:solidFill>
                  <a:schemeClr val="tx1"/>
                </a:solidFill>
              </a:rPr>
              <a:t>‘</a:t>
            </a:r>
            <a:r>
              <a:rPr lang="en-GB" b="1" dirty="0" smtClean="0">
                <a:solidFill>
                  <a:schemeClr val="tx1"/>
                </a:solidFill>
              </a:rPr>
              <a:t>Tier 2</a:t>
            </a:r>
            <a:r>
              <a:rPr lang="en-GB" dirty="0" smtClean="0">
                <a:solidFill>
                  <a:schemeClr val="tx1"/>
                </a:solidFill>
              </a:rPr>
              <a:t>’ words are;</a:t>
            </a:r>
          </a:p>
          <a:p>
            <a:endParaRPr lang="en-GB" dirty="0" smtClean="0">
              <a:solidFill>
                <a:schemeClr val="tx1"/>
              </a:solidFill>
            </a:endParaRPr>
          </a:p>
          <a:p>
            <a:pPr marL="457200" indent="-457200">
              <a:buFontTx/>
              <a:buChar char="-"/>
            </a:pPr>
            <a:r>
              <a:rPr lang="en-GB" dirty="0" smtClean="0">
                <a:solidFill>
                  <a:schemeClr val="tx1"/>
                </a:solidFill>
              </a:rPr>
              <a:t>Critical to understanding texts</a:t>
            </a:r>
          </a:p>
          <a:p>
            <a:pPr marL="457200" indent="-457200">
              <a:buFontTx/>
              <a:buChar char="-"/>
            </a:pPr>
            <a:endParaRPr lang="en-GB" dirty="0" smtClean="0">
              <a:solidFill>
                <a:schemeClr val="tx1"/>
              </a:solidFill>
            </a:endParaRPr>
          </a:p>
          <a:p>
            <a:pPr marL="457200" indent="-457200">
              <a:buFontTx/>
              <a:buChar char="-"/>
            </a:pPr>
            <a:r>
              <a:rPr lang="en-GB" dirty="0" smtClean="0">
                <a:solidFill>
                  <a:schemeClr val="tx1"/>
                </a:solidFill>
              </a:rPr>
              <a:t>Are highly generalisable across all content areas</a:t>
            </a:r>
          </a:p>
          <a:p>
            <a:endParaRPr lang="en-GB" dirty="0" smtClean="0">
              <a:solidFill>
                <a:schemeClr val="tx1"/>
              </a:solidFill>
            </a:endParaRPr>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24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67401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7772400" cy="1828799"/>
          </a:xfrm>
        </p:spPr>
        <p:txBody>
          <a:bodyPr>
            <a:normAutofit/>
          </a:bodyPr>
          <a:lstStyle/>
          <a:p>
            <a:r>
              <a:rPr lang="en-GB" dirty="0" smtClean="0"/>
              <a:t>Developing ‘Vocabulary’ in the Secondary School</a:t>
            </a:r>
            <a:endParaRPr lang="en-GB" dirty="0"/>
          </a:p>
        </p:txBody>
      </p:sp>
      <p:sp>
        <p:nvSpPr>
          <p:cNvPr id="3" name="Subtitle 2"/>
          <p:cNvSpPr>
            <a:spLocks noGrp="1"/>
          </p:cNvSpPr>
          <p:nvPr>
            <p:ph type="subTitle" idx="1"/>
          </p:nvPr>
        </p:nvSpPr>
        <p:spPr>
          <a:xfrm>
            <a:off x="1371600" y="2362200"/>
            <a:ext cx="6400800" cy="3962400"/>
          </a:xfrm>
        </p:spPr>
        <p:txBody>
          <a:bodyPr>
            <a:normAutofit fontScale="92500" lnSpcReduction="10000"/>
          </a:bodyPr>
          <a:lstStyle/>
          <a:p>
            <a:endParaRPr lang="en-GB" dirty="0" smtClean="0">
              <a:solidFill>
                <a:schemeClr val="tx1"/>
              </a:solidFill>
            </a:endParaRPr>
          </a:p>
          <a:p>
            <a:r>
              <a:rPr lang="en-GB" dirty="0" smtClean="0">
                <a:solidFill>
                  <a:schemeClr val="tx1"/>
                </a:solidFill>
              </a:rPr>
              <a:t>‘</a:t>
            </a:r>
            <a:r>
              <a:rPr lang="en-GB" b="1" dirty="0" smtClean="0">
                <a:solidFill>
                  <a:schemeClr val="tx1"/>
                </a:solidFill>
              </a:rPr>
              <a:t>Tier 2</a:t>
            </a:r>
            <a:r>
              <a:rPr lang="en-GB" dirty="0" smtClean="0">
                <a:solidFill>
                  <a:schemeClr val="tx1"/>
                </a:solidFill>
              </a:rPr>
              <a:t>’ </a:t>
            </a:r>
            <a:r>
              <a:rPr lang="en-GB" dirty="0">
                <a:solidFill>
                  <a:schemeClr val="tx1"/>
                </a:solidFill>
              </a:rPr>
              <a:t>w</a:t>
            </a:r>
            <a:r>
              <a:rPr lang="en-GB" dirty="0" smtClean="0">
                <a:solidFill>
                  <a:schemeClr val="tx1"/>
                </a:solidFill>
              </a:rPr>
              <a:t>ords;</a:t>
            </a:r>
          </a:p>
          <a:p>
            <a:endParaRPr lang="en-GB" dirty="0" smtClean="0">
              <a:solidFill>
                <a:schemeClr val="tx1"/>
              </a:solidFill>
            </a:endParaRPr>
          </a:p>
          <a:p>
            <a:pPr marL="457200" lvl="0" indent="-457200">
              <a:buFontTx/>
              <a:buChar char="-"/>
            </a:pPr>
            <a:r>
              <a:rPr lang="en-GB" dirty="0">
                <a:solidFill>
                  <a:prstClr val="black"/>
                </a:solidFill>
              </a:rPr>
              <a:t>Require deliberate effort to learn; unlike Tier 1 words</a:t>
            </a:r>
          </a:p>
          <a:p>
            <a:endParaRPr lang="en-GB" dirty="0" smtClean="0">
              <a:solidFill>
                <a:schemeClr val="tx1"/>
              </a:solidFill>
            </a:endParaRPr>
          </a:p>
          <a:p>
            <a:pPr marL="457200" indent="-457200">
              <a:buFontTx/>
              <a:buChar char="-"/>
            </a:pPr>
            <a:r>
              <a:rPr lang="en-GB" dirty="0" smtClean="0">
                <a:solidFill>
                  <a:schemeClr val="tx1"/>
                </a:solidFill>
              </a:rPr>
              <a:t>Are far more likely to occur in written texts, rather than speech</a:t>
            </a:r>
          </a:p>
          <a:p>
            <a:pPr marL="457200" indent="-457200">
              <a:buFontTx/>
              <a:buChar char="-"/>
            </a:pPr>
            <a:endParaRPr lang="en-GB" dirty="0" smtClean="0">
              <a:solidFill>
                <a:schemeClr val="tx1"/>
              </a:solidFill>
            </a:endParaRPr>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76200"/>
            <a:ext cx="798513"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31211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TotalTime>
  <Words>2074</Words>
  <Application>Microsoft Office PowerPoint</Application>
  <PresentationFormat>On-screen Show (4:3)</PresentationFormat>
  <Paragraphs>330</Paragraphs>
  <Slides>55</Slides>
  <Notes>12</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Office Theme</vt:lpstr>
      <vt:lpstr> Developing ‘Vocabulary’ &amp;   Supporting ‘Active Listening’ in the   Secondary School</vt:lpstr>
      <vt:lpstr>Developing ‘Vocabulary’ in the Secondary School</vt:lpstr>
      <vt:lpstr>Developing ‘Vocabulary’ in the Secondary School</vt:lpstr>
      <vt:lpstr>Developing ‘Vocabulary’ in the Secondary School</vt:lpstr>
      <vt:lpstr>Developing ‘Vocabulary’ in the Secondary School</vt:lpstr>
      <vt:lpstr>Developing ‘Vocabulary’ in the Secondary School</vt:lpstr>
      <vt:lpstr>Developing ‘Vocabulary’ in the Secondary School</vt:lpstr>
      <vt:lpstr>Developing ‘Vocabulary’ in the Secondary School</vt:lpstr>
      <vt:lpstr>Developing ‘Vocabulary’ in the Secondary School</vt:lpstr>
      <vt:lpstr>Developing ‘Vocabulary’ in the Secondary School</vt:lpstr>
      <vt:lpstr>Developing ‘Vocabulary’ in the Secondary School</vt:lpstr>
      <vt:lpstr>Developing ‘Vocabulary’ in the Secondary School</vt:lpstr>
      <vt:lpstr>Developing ‘Vocabulary’ in the Secondary School</vt:lpstr>
      <vt:lpstr>Developing ‘Vocabulary’ in the Secondary School</vt:lpstr>
      <vt:lpstr>Developing ‘Vocabulary’ in the Secondary School</vt:lpstr>
      <vt:lpstr>Developing ‘Vocabulary’ in the Secondary School</vt:lpstr>
      <vt:lpstr>Developing ‘Vocabulary’ in the Secondary School</vt:lpstr>
      <vt:lpstr>Developing ‘Vocabulary’ in the Secondary School</vt:lpstr>
      <vt:lpstr>Developing ‘Vocabulary’ in the Secondary School</vt:lpstr>
      <vt:lpstr>Developing ‘Vocabulary’ in the Secondary School</vt:lpstr>
      <vt:lpstr>Developing ‘Vocabulary’ in the Secondary School</vt:lpstr>
      <vt:lpstr>Developing ‘Vocabulary’ in the Secondary School</vt:lpstr>
      <vt:lpstr>Developing ‘Vocabulary’ in the Secondary School</vt:lpstr>
      <vt:lpstr>Developing ‘Vocabulary’ in the Secondary School</vt:lpstr>
      <vt:lpstr>Developing ‘Vocabulary’ in the Secondary School</vt:lpstr>
      <vt:lpstr>Developing ‘Vocabulary’ in the Secondary School</vt:lpstr>
      <vt:lpstr>Developing ‘Vocabulary’ in the Secondary School</vt:lpstr>
      <vt:lpstr>Developing ‘Vocabulary’ in the Secondary School</vt:lpstr>
      <vt:lpstr>Developing ‘Vocabulary’ in the Secondary School</vt:lpstr>
      <vt:lpstr>Developing ‘Vocabulary’ in the Secondary School</vt:lpstr>
      <vt:lpstr>Developing ‘Vocabulary’ in the Secondary School</vt:lpstr>
      <vt:lpstr>Developing ‘Vocabulary’ in the Secondary School</vt:lpstr>
      <vt:lpstr>Developing ‘Vocabulary’ in the Secondary School</vt:lpstr>
      <vt:lpstr>Developing ‘Vocabulary’ in the Secondary School</vt:lpstr>
      <vt:lpstr>Developing ‘Vocabulary’ in the Secondary School</vt:lpstr>
      <vt:lpstr>Developing ‘Vocabulary’ in the Secondary School</vt:lpstr>
      <vt:lpstr>Developing ‘Vocabulary’ in the Secondary School</vt:lpstr>
      <vt:lpstr>Developing ‘Vocabulary’ in the Secondary School</vt:lpstr>
      <vt:lpstr>Developing ‘Vocabulary’ in the Secondary School</vt:lpstr>
      <vt:lpstr>Developing ‘Vocabulary’ in the Secondary School</vt:lpstr>
      <vt:lpstr>Developing ‘Vocabulary’ in the Secondary School</vt:lpstr>
      <vt:lpstr>Developing ‘Active Listening’ in the Secondary School</vt:lpstr>
      <vt:lpstr>Developing ‘Active Listening’ in the Secondary School</vt:lpstr>
      <vt:lpstr>Developing ‘Active Listening’ in the Secondary School</vt:lpstr>
      <vt:lpstr>Developing ‘Active Listening’ in the Secondary School</vt:lpstr>
      <vt:lpstr>Developing ‘Active Listening’ in the Secondary School</vt:lpstr>
      <vt:lpstr>Developing ‘Active Listening’ in the Secondary School</vt:lpstr>
      <vt:lpstr>Developing ‘Active Listening’ in the Secondary School</vt:lpstr>
      <vt:lpstr>Developing ‘Active Listening’ in the Secondary School</vt:lpstr>
      <vt:lpstr>Developing ‘Active Listening’ in the Secondary School</vt:lpstr>
      <vt:lpstr>Developing ‘Active Listening’ in the Secondary School</vt:lpstr>
      <vt:lpstr>Developing ‘Vocabulary’ in the Secondary School</vt:lpstr>
      <vt:lpstr>Developing ‘Vocabulary’ in the Secondary School</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‘Vocabulary’ &amp; Supporting ‘Active Listening’ in the Secondary School</dc:title>
  <dc:creator>Louisa Wilton</dc:creator>
  <cp:lastModifiedBy>Louisa Wilton</cp:lastModifiedBy>
  <cp:revision>36</cp:revision>
  <dcterms:created xsi:type="dcterms:W3CDTF">2006-08-16T00:00:00Z</dcterms:created>
  <dcterms:modified xsi:type="dcterms:W3CDTF">2015-01-26T15:07:12Z</dcterms:modified>
</cp:coreProperties>
</file>